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6FF0854-31FC-40BB-A04A-CD4ACC390C1E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A5F004-88AA-4D37-AA82-153152A090C2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970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0880" cy="394488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 defTabSz="9662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Image from   https://www.gov.uk/government/news/scottish-independence-referendum-whats-next</a:t>
            </a:r>
            <a:endParaRPr lang="en-GB" sz="19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966240">
              <a:lnSpc>
                <a:spcPct val="100000"/>
              </a:lnSpc>
              <a:buNone/>
              <a:tabLst>
                <a:tab pos="0" algn="l"/>
              </a:tabLst>
            </a:pPr>
            <a:endParaRPr lang="en-GB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21"/>
          </p:nvPr>
        </p:nvSpPr>
        <p:spPr>
          <a:xfrm>
            <a:off x="3902760" y="9519120"/>
            <a:ext cx="2984400" cy="50184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203549B-D116-4EC9-8EF5-87B8E3278127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GB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73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2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199637-7D6A-4F82-B2BC-A4B5C48CECEA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5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B2C462-828C-4C03-AC93-D30F6F52251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094C49-CC12-4C69-A94B-EA84F2A113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291FEF-41FE-4F6D-BFCA-7C17779A50A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844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844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1A3762-F8E4-4C82-BD06-325D8E0255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083ADDC-210E-43D1-A7D8-F226FD7B3C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FF35D4C-F991-4FCF-B9AE-91E55D9A4E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0BE3BB-90C5-4482-B3F4-C5B03E4D36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0A8DE84-82AA-498F-B2E3-B833BF5B1F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423B4A-0010-4935-86BB-CFE524F4C2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B3A0E1-B756-4AA3-A5DE-6CE556FFE43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140BC1-95CF-4A4A-BAD1-C6D2853E4F0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195030-E4C1-44DA-9EC4-30C2CF81E63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06CB536-A98D-4CC9-8620-892AD5E732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AACEF1-DA63-4F15-AF7C-3D9B6C0400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AF8BCB-B623-4002-A1A9-948000D66F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B6B069-E6A6-48D0-8C5B-F0B3C9826D2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93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794844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93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794844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456926-5E84-499B-8330-D2B5E59D248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E1952DB-940E-4C9C-8FC7-5EEFC037B7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DFCC613-34A6-4BFD-8763-11DC89D4219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234DA6D-6800-45A9-BFBD-012E337EC9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B1599BC-4572-418A-8C87-ED441A9CB9A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BA27A0-3131-401A-804B-14148A7A62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CC69C9-7095-49E2-9821-4378E926BCE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578352-65DA-40A3-80BB-CA0EADF59AA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3FE4C3-BDCA-4238-9704-E70DF59454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8398D6-13F9-4BDF-92C4-BDF4D681AC1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592244A-31EE-4C38-BB2A-2C60DCDC10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B302BCA-A4A4-437E-A918-6C4CA181250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FA27E3F-3B2F-4C52-8526-C70F68501FB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08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8440" y="182556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08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8440" y="4098240"/>
            <a:ext cx="33854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DB7D36-383E-4348-B76F-4F31773A0F3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840D03-9192-4813-93BE-71B2D864FEF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89778D-DABB-451C-B426-427FDD5B3E3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41483C-44BE-4B90-9284-32509B627A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D823DB-3FAC-4D6D-AA40-6524E644F8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D1C528-E379-47EC-A5C7-4DA803B058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F7A7CB-6C45-487C-92C2-E655717DD4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41185F-A3B8-499F-A520-F5814D85D1BE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the outline text format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Second Outline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Fifth Outline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Sixth Outline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Seventh Outline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120" cy="48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icon to add picture</a:t>
            </a:r>
            <a:endParaRPr lang="en-US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B2869E-5702-47C0-A4AC-2A5DE1F21132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&lt;date/time&gt;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28025E-DF62-4E04-A5A1-1E2692229E55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153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6000" b="0" strike="noStrike" spc="-1">
                <a:solidFill>
                  <a:schemeClr val="dk1"/>
                </a:solidFill>
                <a:latin typeface="DK Longreach"/>
              </a:rPr>
              <a:t>Who represents me?</a:t>
            </a:r>
            <a:endParaRPr lang="en-US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319040" y="2948040"/>
            <a:ext cx="9552960" cy="229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</a:rPr>
              <a:t>We live in a democracy.  We elect people to represent us.</a:t>
            </a:r>
            <a:r>
              <a:rPr sz="2400"/>
              <a:t/>
            </a:r>
            <a:br>
              <a:rPr sz="2400"/>
            </a:br>
            <a:r>
              <a:rPr lang="en-GB" sz="2400" b="0" strike="noStrike" spc="-1">
                <a:solidFill>
                  <a:schemeClr val="dk1"/>
                </a:solidFill>
                <a:latin typeface="Arial"/>
              </a:rPr>
              <a:t>In Scotland we have elected local councillors, Members of the Scottish Parliament and Members of Parliament to represent us.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ftr" idx="13"/>
          </p:nvPr>
        </p:nvSpPr>
        <p:spPr>
          <a:xfrm>
            <a:off x="4038480" y="631908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peaceeducationscotland.org</a:t>
            </a:r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CF61284-374C-4BED-BF75-AF017DFCEB77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150240" y="216000"/>
            <a:ext cx="4283640" cy="150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800" b="0" strike="noStrike" spc="-1">
                <a:solidFill>
                  <a:schemeClr val="dk1"/>
                </a:solidFill>
                <a:latin typeface="DK Longreach"/>
              </a:rPr>
              <a:t>Devolved or Reserved?</a:t>
            </a:r>
            <a:endParaRPr lang="en-US" sz="4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3"/>
          <a:stretch/>
        </p:blipFill>
        <p:spPr>
          <a:xfrm>
            <a:off x="742320" y="274320"/>
            <a:ext cx="10057680" cy="63795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055AF46-6D46-4A49-815D-6F1715EB6DCD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2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"/>
          <p:cNvPicPr/>
          <p:nvPr/>
        </p:nvPicPr>
        <p:blipFill>
          <a:blip r:embed="rId3"/>
          <a:stretch/>
        </p:blipFill>
        <p:spPr>
          <a:xfrm>
            <a:off x="725760" y="1927080"/>
            <a:ext cx="10421280" cy="426852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76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chemeClr val="dk1"/>
                </a:solidFill>
                <a:latin typeface="DK Longreach"/>
              </a:rPr>
              <a:t>Who represents me?</a:t>
            </a:r>
            <a:endParaRPr lang="en-US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TextBox 5"/>
          <p:cNvSpPr/>
          <p:nvPr/>
        </p:nvSpPr>
        <p:spPr>
          <a:xfrm>
            <a:off x="7882560" y="2927160"/>
            <a:ext cx="27216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Education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Care for the elderly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Hospitals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Police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4"/>
          <p:cNvSpPr/>
          <p:nvPr/>
        </p:nvSpPr>
        <p:spPr>
          <a:xfrm>
            <a:off x="3064680" y="3185280"/>
            <a:ext cx="251964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Graffiti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Care for the elderly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Council tax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Education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Bin collections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Cycle paths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2"/>
          <p:cNvSpPr/>
          <p:nvPr/>
        </p:nvSpPr>
        <p:spPr>
          <a:xfrm>
            <a:off x="725760" y="1127520"/>
            <a:ext cx="106272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Sometimes issues can be dealt with at more than one level. </a:t>
            </a:r>
            <a:r>
              <a:rPr sz="1800"/>
              <a:t/>
            </a:r>
            <a:br>
              <a:rPr sz="1800"/>
            </a:b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For example Education can be dealt with at a local council level, or a Scottish Parliament level.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05BA616-8663-44A7-B5A2-5757F15A02EF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3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/>
          <p:cNvPicPr/>
          <p:nvPr/>
        </p:nvPicPr>
        <p:blipFill>
          <a:blip r:embed="rId2"/>
          <a:stretch/>
        </p:blipFill>
        <p:spPr>
          <a:xfrm>
            <a:off x="3854160" y="1690920"/>
            <a:ext cx="4482720" cy="426456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277200"/>
            <a:ext cx="10514880" cy="101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chemeClr val="dk1"/>
                </a:solidFill>
                <a:latin typeface="DK Longreach"/>
              </a:rPr>
              <a:t>Who represents me?</a:t>
            </a:r>
            <a:endParaRPr lang="en-US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TextBox 4"/>
          <p:cNvSpPr/>
          <p:nvPr/>
        </p:nvSpPr>
        <p:spPr>
          <a:xfrm>
            <a:off x="5853240" y="2242800"/>
            <a:ext cx="2154600" cy="16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Defence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UK Laws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Nuclear weapons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Employment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C1EFD0D-16AD-4BF4-8669-573CFD9DCE90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4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279360" y="1804680"/>
            <a:ext cx="11499840" cy="471024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87320" y="239040"/>
            <a:ext cx="10514880" cy="93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chemeClr val="dk1"/>
                </a:solidFill>
                <a:latin typeface="DK Longreach"/>
              </a:rPr>
              <a:t>Who represents me?</a:t>
            </a:r>
            <a:endParaRPr lang="en-US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TextBox 6"/>
          <p:cNvSpPr/>
          <p:nvPr/>
        </p:nvSpPr>
        <p:spPr>
          <a:xfrm>
            <a:off x="2658304" y="2977920"/>
            <a:ext cx="2928304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concerns about nuclear convoys on public roads         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setting up a Peace Garden          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nuclear incident emergency procedures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information on Nuclear Free Local Authorities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7"/>
          <p:cNvSpPr/>
          <p:nvPr/>
        </p:nvSpPr>
        <p:spPr>
          <a:xfrm>
            <a:off x="8153640" y="2658240"/>
            <a:ext cx="3533040" cy="21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concerns about nuclear convoys on public roads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radioactive pollution in Loch Long      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nuclear incident emergency procedures      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700" b="0" strike="noStrike" spc="-1" dirty="0">
                <a:solidFill>
                  <a:schemeClr val="dk1"/>
                </a:solidFill>
                <a:latin typeface="Arial"/>
              </a:rPr>
              <a:t>UK nuclear weapons based at </a:t>
            </a:r>
            <a:r>
              <a:rPr lang="en-GB" sz="1700" b="0" strike="noStrike" spc="-1" dirty="0" err="1">
                <a:solidFill>
                  <a:schemeClr val="dk1"/>
                </a:solidFill>
                <a:latin typeface="Arial"/>
              </a:rPr>
              <a:t>Faslane</a:t>
            </a:r>
            <a:endParaRPr lang="en-GB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5"/>
          <p:cNvSpPr/>
          <p:nvPr/>
        </p:nvSpPr>
        <p:spPr>
          <a:xfrm>
            <a:off x="725760" y="1039680"/>
            <a:ext cx="106272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Nuclear Weapons are a reserved matter however nuclear issues relating to them could be dealt with at a local council level or a Scottish Parliament level.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63CB8F-B98D-4E35-B306-6267AE056E9F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5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7"/>
          <p:cNvPicPr/>
          <p:nvPr/>
        </p:nvPicPr>
        <p:blipFill>
          <a:blip r:embed="rId2"/>
          <a:stretch/>
        </p:blipFill>
        <p:spPr>
          <a:xfrm>
            <a:off x="3513960" y="1491840"/>
            <a:ext cx="5163480" cy="491220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88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chemeClr val="dk1"/>
                </a:solidFill>
                <a:latin typeface="DK Longreach"/>
              </a:rPr>
              <a:t>Who represents me?</a:t>
            </a:r>
            <a:endParaRPr lang="en-US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TextBox 4"/>
          <p:cNvSpPr/>
          <p:nvPr/>
        </p:nvSpPr>
        <p:spPr>
          <a:xfrm>
            <a:off x="5613120" y="2033640"/>
            <a:ext cx="2845800" cy="250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concerns about nuclear convoys on public roads</a:t>
            </a:r>
          </a:p>
          <a:p>
            <a:pPr marL="285840" indent="-285840" defTabSz="9144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nuclear incident emergency procedures </a:t>
            </a:r>
          </a:p>
          <a:p>
            <a:pPr marL="285840" indent="-285840" defTabSz="9144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UK nuclear weapons based at Faslane   </a:t>
            </a:r>
          </a:p>
          <a:p>
            <a:pPr defTabSz="914400">
              <a:lnSpc>
                <a:spcPct val="11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863F04-5923-4D1A-9A10-D81197505D43}" type="slidenum">
              <a:rPr lang="en-GB" sz="1200" b="0" strike="noStrike" spc="-1">
                <a:solidFill>
                  <a:schemeClr val="dk1">
                    <a:tint val="82000"/>
                  </a:schemeClr>
                </a:solidFill>
                <a:latin typeface="Arial"/>
              </a:rPr>
              <a:t>6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177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DejaVu Sans</vt:lpstr>
      <vt:lpstr>DK Longreach</vt:lpstr>
      <vt:lpstr>Symbol</vt:lpstr>
      <vt:lpstr>Times New Roman</vt:lpstr>
      <vt:lpstr>Wingdings</vt:lpstr>
      <vt:lpstr>Office Theme</vt:lpstr>
      <vt:lpstr>Office Theme</vt:lpstr>
      <vt:lpstr>Office Theme</vt:lpstr>
      <vt:lpstr>Who represents me?</vt:lpstr>
      <vt:lpstr>Devolved or Reserved?</vt:lpstr>
      <vt:lpstr>Who represents me?</vt:lpstr>
      <vt:lpstr>Who represents me?</vt:lpstr>
      <vt:lpstr>Who represents me?</vt:lpstr>
      <vt:lpstr>Who represents me?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represents me?</dc:title>
  <dc:subject/>
  <dc:creator>s skirving</dc:creator>
  <dc:description/>
  <cp:lastModifiedBy>Microsoft account</cp:lastModifiedBy>
  <cp:revision>25</cp:revision>
  <dcterms:created xsi:type="dcterms:W3CDTF">2026-01-15T16:25:37Z</dcterms:created>
  <dcterms:modified xsi:type="dcterms:W3CDTF">2026-04-02T15:01:11Z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PUBLIC</vt:lpwstr>
  </property>
  <property fmtid="{D5CDD505-2E9C-101B-9397-08002B2CF9AE}" pid="4" name="MSIP_Label_f72de33e-d546-4d05-b8c0-13a772903db7_ActionId">
    <vt:lpwstr>65985db2-49ee-4e7f-ab44-886d0f4557da</vt:lpwstr>
  </property>
  <property fmtid="{D5CDD505-2E9C-101B-9397-08002B2CF9AE}" pid="5" name="MSIP_Label_f72de33e-d546-4d05-b8c0-13a772903db7_ContentBits">
    <vt:lpwstr>1</vt:lpwstr>
  </property>
  <property fmtid="{D5CDD505-2E9C-101B-9397-08002B2CF9AE}" pid="6" name="MSIP_Label_f72de33e-d546-4d05-b8c0-13a772903db7_Enabled">
    <vt:lpwstr>true</vt:lpwstr>
  </property>
  <property fmtid="{D5CDD505-2E9C-101B-9397-08002B2CF9AE}" pid="7" name="MSIP_Label_f72de33e-d546-4d05-b8c0-13a772903db7_Method">
    <vt:lpwstr>Privileged</vt:lpwstr>
  </property>
  <property fmtid="{D5CDD505-2E9C-101B-9397-08002B2CF9AE}" pid="8" name="MSIP_Label_f72de33e-d546-4d05-b8c0-13a772903db7_Name">
    <vt:lpwstr>Public</vt:lpwstr>
  </property>
  <property fmtid="{D5CDD505-2E9C-101B-9397-08002B2CF9AE}" pid="9" name="MSIP_Label_f72de33e-d546-4d05-b8c0-13a772903db7_SetDate">
    <vt:lpwstr>2026-01-15T16:45:04Z</vt:lpwstr>
  </property>
  <property fmtid="{D5CDD505-2E9C-101B-9397-08002B2CF9AE}" pid="10" name="MSIP_Label_f72de33e-d546-4d05-b8c0-13a772903db7_SiteId">
    <vt:lpwstr>0da1dde9-5598-47fe-891e-370cb713d6b0</vt:lpwstr>
  </property>
  <property fmtid="{D5CDD505-2E9C-101B-9397-08002B2CF9AE}" pid="11" name="MSIP_Label_f72de33e-d546-4d05-b8c0-13a772903db7_Tag">
    <vt:lpwstr>10, 0, 1, 1</vt:lpwstr>
  </property>
  <property fmtid="{D5CDD505-2E9C-101B-9397-08002B2CF9AE}" pid="12" name="Notes">
    <vt:i4>3</vt:i4>
  </property>
  <property fmtid="{D5CDD505-2E9C-101B-9397-08002B2CF9AE}" pid="13" name="PresentationFormat">
    <vt:lpwstr>Widescreen</vt:lpwstr>
  </property>
  <property fmtid="{D5CDD505-2E9C-101B-9397-08002B2CF9AE}" pid="14" name="Slides">
    <vt:i4>6</vt:i4>
  </property>
</Properties>
</file>