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71" r:id="rId3"/>
    <p:sldId id="293" r:id="rId4"/>
    <p:sldId id="302" r:id="rId5"/>
    <p:sldId id="287" r:id="rId6"/>
    <p:sldId id="275" r:id="rId7"/>
    <p:sldId id="278" r:id="rId8"/>
    <p:sldId id="279" r:id="rId9"/>
    <p:sldId id="280" r:id="rId10"/>
    <p:sldId id="281" r:id="rId11"/>
    <p:sldId id="283" r:id="rId12"/>
    <p:sldId id="282" r:id="rId13"/>
    <p:sldId id="285" r:id="rId14"/>
    <p:sldId id="276" r:id="rId15"/>
    <p:sldId id="300" r:id="rId16"/>
    <p:sldId id="286" r:id="rId17"/>
    <p:sldId id="292" r:id="rId18"/>
    <p:sldId id="277" r:id="rId19"/>
    <p:sldId id="295" r:id="rId20"/>
    <p:sldId id="288" r:id="rId21"/>
    <p:sldId id="298" r:id="rId22"/>
    <p:sldId id="294" r:id="rId23"/>
    <p:sldId id="301" r:id="rId24"/>
    <p:sldId id="299" r:id="rId25"/>
    <p:sldId id="289" r:id="rId26"/>
    <p:sldId id="291" r:id="rId27"/>
    <p:sldId id="290" r:id="rId28"/>
    <p:sldId id="296" r:id="rId29"/>
  </p:sldIdLst>
  <p:sldSz cx="12188825"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 Skirving" initials="SS" lastIdx="3" clrIdx="0">
    <p:extLst>
      <p:ext uri="{19B8F6BF-5375-455C-9EA6-DF929625EA0E}">
        <p15:presenceInfo xmlns:p15="http://schemas.microsoft.com/office/powerpoint/2012/main" userId="S::gw07skirvingsusan@glowmail.org.uk::32b80d7b-573f-4005-bf3b-0f3ce542a1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204A5-54C3-42D7-B2F3-E19A82DCE0D4}" v="11" dt="2021-02-20T17:13:14.094"/>
    <p1510:client id="{36F269DB-8E1E-4E37-842D-A48241E7C573}" v="3" dt="2021-02-20T15:51:56.639"/>
    <p1510:client id="{A13C54F4-5A73-4884-BC5C-133D63F6E995}" v="578" dt="2021-02-08T14:12:51.078"/>
    <p1510:client id="{C2AE9770-9F0A-4C58-8549-0CD391C6900A}" v="225" dt="2021-02-13T10:49:37.782"/>
    <p1510:client id="{C4F8CB9C-1228-4018-96FB-2CEF5094BE05}" v="722" dt="2021-02-08T13:04:45.635"/>
    <p1510:client id="{C6138C54-4DCF-4E45-8B37-F61796940074}" v="152" dt="2021-02-06T17:38:26.902"/>
    <p1510:client id="{D3E4C04D-EDDA-45BB-B71F-E1C897BDC685}" v="1526" dt="2021-02-06T16:52:54.050"/>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45" autoAdjust="0"/>
    <p:restoredTop sz="95294" autoAdjust="0"/>
  </p:normalViewPr>
  <p:slideViewPr>
    <p:cSldViewPr>
      <p:cViewPr varScale="1">
        <p:scale>
          <a:sx n="85" d="100"/>
          <a:sy n="85" d="100"/>
        </p:scale>
        <p:origin x="330" y="96"/>
      </p:cViewPr>
      <p:guideLst>
        <p:guide pos="3839"/>
        <p:guide orient="horz" pos="2160"/>
      </p:guideLst>
    </p:cSldViewPr>
  </p:slideViewPr>
  <p:notesTextViewPr>
    <p:cViewPr>
      <p:scale>
        <a:sx n="1" d="1"/>
        <a:sy n="1" d="1"/>
      </p:scale>
      <p:origin x="0" y="0"/>
    </p:cViewPr>
  </p:notesTextViewPr>
  <p:notesViewPr>
    <p:cSldViewPr>
      <p:cViewPr varScale="1">
        <p:scale>
          <a:sx n="67" d="100"/>
          <a:sy n="67" d="100"/>
        </p:scale>
        <p:origin x="2748" y="102"/>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128FCA9C-FF92-4024-BDEC-A6D3B663DC09}" type="datetimeFigureOut">
              <a:rPr lang="en-US"/>
              <a:t>2/20/2021</a:t>
            </a:fld>
            <a:endParaRPr/>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772AB877-E7B1-4681-847E-D0918612832B}" type="datetimeFigureOut">
              <a:rPr lang="en-US"/>
              <a:t>2/20/2021</a:t>
            </a:fld>
            <a:endParaRPr/>
          </a:p>
        </p:txBody>
      </p:sp>
      <p:sp>
        <p:nvSpPr>
          <p:cNvPr id="4" name="Slide Image Placeholder 3"/>
          <p:cNvSpPr>
            <a:spLocks noGrp="1" noRot="1" noChangeAspect="1"/>
          </p:cNvSpPr>
          <p:nvPr>
            <p:ph type="sldImg" idx="2"/>
          </p:nvPr>
        </p:nvSpPr>
        <p:spPr>
          <a:xfrm>
            <a:off x="423863" y="704850"/>
            <a:ext cx="6254750" cy="3519488"/>
          </a:xfrm>
          <a:prstGeom prst="rect">
            <a:avLst/>
          </a:prstGeom>
          <a:noFill/>
          <a:ln w="12700">
            <a:solidFill>
              <a:prstClr val="black"/>
            </a:solidFill>
          </a:ln>
        </p:spPr>
        <p:txBody>
          <a:bodyPr vert="horz" lIns="94229" tIns="47114" rIns="94229" bIns="47114" rtlCol="0" anchor="ctr"/>
          <a:lstStyle/>
          <a:p>
            <a:endParaRPr/>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ustainabledevelopment.un.org/post2015/transformingourworl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194 universally recognized countries (193 members of the UN plus the Vatican [Holy See]). Places like Palestine, Kosovo and Taiwan are partially recognized which increase the count. The State of Palestine is often included but it is only recognized by 138 UN members. Kosovo is also often included but is only recognized by 97 UN members https://www.worldatlas.com/articles/how-many-countries-are-in-the-world.html</a:t>
            </a:r>
          </a:p>
        </p:txBody>
      </p:sp>
      <p:sp>
        <p:nvSpPr>
          <p:cNvPr id="4" name="Slide Number Placeholder 3"/>
          <p:cNvSpPr>
            <a:spLocks noGrp="1"/>
          </p:cNvSpPr>
          <p:nvPr>
            <p:ph type="sldNum" sz="quarter" idx="5"/>
          </p:nvPr>
        </p:nvSpPr>
        <p:spPr/>
        <p:txBody>
          <a:bodyPr/>
          <a:lstStyle/>
          <a:p>
            <a:fld id="{69C971FF-EF28-4195-A575-329446EFAA55}" type="slidenum">
              <a:rPr lang="en-GB" smtClean="0"/>
              <a:t>2</a:t>
            </a:fld>
            <a:endParaRPr lang="en-GB"/>
          </a:p>
        </p:txBody>
      </p:sp>
    </p:spTree>
    <p:extLst>
      <p:ext uri="{BB962C8B-B14F-4D97-AF65-F5344CB8AC3E}">
        <p14:creationId xmlns:p14="http://schemas.microsoft.com/office/powerpoint/2010/main" val="338433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https://www.un.org/en/sections/what-we-do/</a:t>
            </a:r>
          </a:p>
        </p:txBody>
      </p:sp>
      <p:sp>
        <p:nvSpPr>
          <p:cNvPr id="4" name="Slide Number Placeholder 3"/>
          <p:cNvSpPr>
            <a:spLocks noGrp="1"/>
          </p:cNvSpPr>
          <p:nvPr>
            <p:ph type="sldNum" sz="quarter" idx="5"/>
          </p:nvPr>
        </p:nvSpPr>
        <p:spPr/>
        <p:txBody>
          <a:bodyPr/>
          <a:lstStyle/>
          <a:p>
            <a:fld id="{69C971FF-EF28-4195-A575-329446EFAA55}" type="slidenum">
              <a:rPr lang="en-GB" smtClean="0"/>
              <a:t>3</a:t>
            </a:fld>
            <a:endParaRPr lang="en-GB"/>
          </a:p>
        </p:txBody>
      </p:sp>
    </p:spTree>
    <p:extLst>
      <p:ext uri="{BB962C8B-B14F-4D97-AF65-F5344CB8AC3E}">
        <p14:creationId xmlns:p14="http://schemas.microsoft.com/office/powerpoint/2010/main" val="967333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chief administrative officer and head of the Secretariat. António Guterres (2020)</a:t>
            </a:r>
          </a:p>
        </p:txBody>
      </p:sp>
      <p:sp>
        <p:nvSpPr>
          <p:cNvPr id="4" name="Slide Number Placeholder 3"/>
          <p:cNvSpPr>
            <a:spLocks noGrp="1"/>
          </p:cNvSpPr>
          <p:nvPr>
            <p:ph type="sldNum" sz="quarter" idx="5"/>
          </p:nvPr>
        </p:nvSpPr>
        <p:spPr/>
        <p:txBody>
          <a:bodyPr/>
          <a:lstStyle/>
          <a:p>
            <a:fld id="{69C971FF-EF28-4195-A575-329446EFAA55}" type="slidenum">
              <a:rPr lang="en-GB" smtClean="0"/>
              <a:t>11</a:t>
            </a:fld>
            <a:endParaRPr lang="en-GB"/>
          </a:p>
        </p:txBody>
      </p:sp>
    </p:spTree>
    <p:extLst>
      <p:ext uri="{BB962C8B-B14F-4D97-AF65-F5344CB8AC3E}">
        <p14:creationId xmlns:p14="http://schemas.microsoft.com/office/powerpoint/2010/main" val="2670012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Previous General-Secretaries: Boutros Boutros-Ghali,</a:t>
            </a:r>
            <a:r>
              <a:rPr lang="en-GB" dirty="0">
                <a:effectLst/>
              </a:rPr>
              <a:t> </a:t>
            </a:r>
            <a:r>
              <a:rPr lang="en-GB" dirty="0"/>
              <a:t>Kofi Annan, Ban Ki-moon.  Length of term is discretionary but usually 5 years</a:t>
            </a:r>
          </a:p>
        </p:txBody>
      </p:sp>
      <p:sp>
        <p:nvSpPr>
          <p:cNvPr id="4" name="Slide Number Placeholder 3"/>
          <p:cNvSpPr>
            <a:spLocks noGrp="1"/>
          </p:cNvSpPr>
          <p:nvPr>
            <p:ph type="sldNum" sz="quarter" idx="5"/>
          </p:nvPr>
        </p:nvSpPr>
        <p:spPr/>
        <p:txBody>
          <a:bodyPr/>
          <a:lstStyle/>
          <a:p>
            <a:fld id="{69C971FF-EF28-4195-A575-329446EFAA55}" type="slidenum">
              <a:rPr lang="en-GB" smtClean="0"/>
              <a:t>13</a:t>
            </a:fld>
            <a:endParaRPr lang="en-GB"/>
          </a:p>
        </p:txBody>
      </p:sp>
    </p:spTree>
    <p:extLst>
      <p:ext uri="{BB962C8B-B14F-4D97-AF65-F5344CB8AC3E}">
        <p14:creationId xmlns:p14="http://schemas.microsoft.com/office/powerpoint/2010/main" val="3636043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United Nations </a:t>
            </a:r>
            <a:r>
              <a:rPr lang="en-GB" dirty="0" err="1"/>
              <a:t>Childrens</a:t>
            </a:r>
            <a:r>
              <a:rPr lang="en-GB" dirty="0"/>
              <a:t> Fund    United Nations development programme  United Nations food programme    World Health Organisation  United Nations </a:t>
            </a:r>
            <a:r>
              <a:rPr lang="en-GB" dirty="0" err="1"/>
              <a:t>Educational,Scientific</a:t>
            </a:r>
            <a:r>
              <a:rPr lang="en-GB" dirty="0"/>
              <a:t> and Cultural Organisation  International Monetary Fund</a:t>
            </a:r>
          </a:p>
        </p:txBody>
      </p:sp>
      <p:sp>
        <p:nvSpPr>
          <p:cNvPr id="4" name="Slide Number Placeholder 3"/>
          <p:cNvSpPr>
            <a:spLocks noGrp="1"/>
          </p:cNvSpPr>
          <p:nvPr>
            <p:ph type="sldNum" sz="quarter" idx="5"/>
          </p:nvPr>
        </p:nvSpPr>
        <p:spPr/>
        <p:txBody>
          <a:bodyPr/>
          <a:lstStyle/>
          <a:p>
            <a:fld id="{69C971FF-EF28-4195-A575-329446EFAA55}" type="slidenum">
              <a:rPr lang="en-GB" smtClean="0"/>
              <a:t>14</a:t>
            </a:fld>
            <a:endParaRPr lang="en-GB"/>
          </a:p>
        </p:txBody>
      </p:sp>
    </p:spTree>
    <p:extLst>
      <p:ext uri="{BB962C8B-B14F-4D97-AF65-F5344CB8AC3E}">
        <p14:creationId xmlns:p14="http://schemas.microsoft.com/office/powerpoint/2010/main" val="3485926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SDGs were set in 2015 by the United Nations General Assembly and are intended to be achieved by the year 2030 </a:t>
            </a:r>
            <a:r>
              <a:rPr lang="en-GB" dirty="0">
                <a:hlinkClick r:id="rId3"/>
              </a:rPr>
              <a:t>“The 2030 Agenda for Sustainable Development,</a:t>
            </a:r>
            <a:r>
              <a:rPr lang="en-GB" dirty="0"/>
              <a:t> adopted by all United Nations Member States in 2015, provides a shared blueprint for peace and prosperity for people and the planet, now and into the future. At its heart are the 17 Sustainable Development Goals (SDGs), which are an urgent call for action by all countries - developed and developing - in a global partnership. They recognize that ending poverty and other deprivations must go hand-in-hand with strategies that improve health and education, reduce inequality, and spur economic growth – all while tackling climate change and working to preserve our oceans and forests.”</a:t>
            </a:r>
          </a:p>
        </p:txBody>
      </p:sp>
      <p:sp>
        <p:nvSpPr>
          <p:cNvPr id="4" name="Slide Number Placeholder 3"/>
          <p:cNvSpPr>
            <a:spLocks noGrp="1"/>
          </p:cNvSpPr>
          <p:nvPr>
            <p:ph type="sldNum" sz="quarter" idx="5"/>
          </p:nvPr>
        </p:nvSpPr>
        <p:spPr/>
        <p:txBody>
          <a:bodyPr/>
          <a:lstStyle/>
          <a:p>
            <a:fld id="{69C971FF-EF28-4195-A575-329446EFAA55}" type="slidenum">
              <a:rPr lang="en-GB" smtClean="0"/>
              <a:t>16</a:t>
            </a:fld>
            <a:endParaRPr lang="en-GB"/>
          </a:p>
        </p:txBody>
      </p:sp>
    </p:spTree>
    <p:extLst>
      <p:ext uri="{BB962C8B-B14F-4D97-AF65-F5344CB8AC3E}">
        <p14:creationId xmlns:p14="http://schemas.microsoft.com/office/powerpoint/2010/main" val="1929551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GB" dirty="0" err="1"/>
              <a:t>Eg</a:t>
            </a:r>
            <a:r>
              <a:rPr lang="en-GB" dirty="0"/>
              <a:t> The Treaty of Versailles 1919,  the Triple Alliance 1882, the Treaty of London 1839, The UN Charter, Concordats (Holy See/Vatican and sovereign state), the North Atlantic Treaty (1949)</a:t>
            </a:r>
          </a:p>
          <a:p>
            <a:endParaRPr lang="en-GB" dirty="0"/>
          </a:p>
        </p:txBody>
      </p:sp>
      <p:sp>
        <p:nvSpPr>
          <p:cNvPr id="4" name="Slide Number Placeholder 3"/>
          <p:cNvSpPr>
            <a:spLocks noGrp="1"/>
          </p:cNvSpPr>
          <p:nvPr>
            <p:ph type="sldNum" sz="quarter" idx="5"/>
          </p:nvPr>
        </p:nvSpPr>
        <p:spPr/>
        <p:txBody>
          <a:bodyPr/>
          <a:lstStyle/>
          <a:p>
            <a:fld id="{69C971FF-EF28-4195-A575-329446EFAA55}" type="slidenum">
              <a:rPr lang="en-GB" smtClean="0"/>
              <a:t>20</a:t>
            </a:fld>
            <a:endParaRPr lang="en-GB"/>
          </a:p>
        </p:txBody>
      </p:sp>
    </p:spTree>
    <p:extLst>
      <p:ext uri="{BB962C8B-B14F-4D97-AF65-F5344CB8AC3E}">
        <p14:creationId xmlns:p14="http://schemas.microsoft.com/office/powerpoint/2010/main" val="3826004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C971FF-EF28-4195-A575-329446EFAA55}" type="slidenum">
              <a:rPr lang="en-GB" smtClean="0"/>
              <a:t>27</a:t>
            </a:fld>
            <a:endParaRPr lang="en-GB"/>
          </a:p>
        </p:txBody>
      </p:sp>
    </p:spTree>
    <p:extLst>
      <p:ext uri="{BB962C8B-B14F-4D97-AF65-F5344CB8AC3E}">
        <p14:creationId xmlns:p14="http://schemas.microsoft.com/office/powerpoint/2010/main" val="1441197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2/20/2021</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2/20/2021</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2/20/2021</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2/20/2021</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2/20/2021</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EDF33987-6305-4E2A-BF18-EF013ECE927B}" type="datetimeFigureOut">
              <a:rPr lang="en-US"/>
              <a:t>2/20/2021</a:t>
            </a:fld>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EDF33987-6305-4E2A-BF18-EF013ECE927B}" type="datetimeFigureOut">
              <a:rPr lang="en-US"/>
              <a:t>2/20/2021</a:t>
            </a:fld>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EDF33987-6305-4E2A-BF18-EF013ECE927B}" type="datetimeFigureOut">
              <a:rPr lang="en-US"/>
              <a:t>2/20/2021</a:t>
            </a:fld>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2/20/2021</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2/20/2021</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dirty="0"/>
              <a:t>Add a footer</a:t>
            </a: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2/20/2021</a:t>
            </a:fld>
            <a:endParaRPr lang="en-US"/>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3573016"/>
            <a:ext cx="3292623" cy="1303784"/>
          </a:xfrm>
        </p:spPr>
        <p:txBody>
          <a:bodyPr/>
          <a:lstStyle/>
          <a:p>
            <a:r>
              <a:rPr lang="en-US" dirty="0"/>
              <a:t>The United nations                                         </a:t>
            </a:r>
          </a:p>
        </p:txBody>
      </p:sp>
      <p:pic>
        <p:nvPicPr>
          <p:cNvPr id="6" name="Picture 5">
            <a:extLst>
              <a:ext uri="{FF2B5EF4-FFF2-40B4-BE49-F238E27FC236}">
                <a16:creationId xmlns:a16="http://schemas.microsoft.com/office/drawing/2014/main" id="{EEEBD96D-B604-4D7B-AAF2-E8E8DBEA1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4847" y="3931883"/>
            <a:ext cx="1125858" cy="944917"/>
          </a:xfrm>
          <a:prstGeom prst="rect">
            <a:avLst/>
          </a:prstGeom>
        </p:spPr>
      </p:pic>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4E80-A2AD-4001-9EDF-E6D87919118E}"/>
              </a:ext>
            </a:extLst>
          </p:cNvPr>
          <p:cNvSpPr>
            <a:spLocks noGrp="1"/>
          </p:cNvSpPr>
          <p:nvPr>
            <p:ph type="title"/>
          </p:nvPr>
        </p:nvSpPr>
        <p:spPr/>
        <p:txBody>
          <a:bodyPr/>
          <a:lstStyle/>
          <a:p>
            <a:r>
              <a:rPr lang="en-GB" dirty="0"/>
              <a:t>The UN Structure</a:t>
            </a:r>
          </a:p>
        </p:txBody>
      </p:sp>
      <p:sp>
        <p:nvSpPr>
          <p:cNvPr id="4" name="Oval 3">
            <a:extLst>
              <a:ext uri="{FF2B5EF4-FFF2-40B4-BE49-F238E27FC236}">
                <a16:creationId xmlns:a16="http://schemas.microsoft.com/office/drawing/2014/main" id="{C6D4BE72-491A-42EC-95E8-8DF252078FD3}"/>
              </a:ext>
            </a:extLst>
          </p:cNvPr>
          <p:cNvSpPr/>
          <p:nvPr/>
        </p:nvSpPr>
        <p:spPr>
          <a:xfrm>
            <a:off x="4366220" y="2274038"/>
            <a:ext cx="3240360"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General Assembly</a:t>
            </a:r>
          </a:p>
        </p:txBody>
      </p:sp>
      <p:sp>
        <p:nvSpPr>
          <p:cNvPr id="6" name="Oval 5">
            <a:extLst>
              <a:ext uri="{FF2B5EF4-FFF2-40B4-BE49-F238E27FC236}">
                <a16:creationId xmlns:a16="http://schemas.microsoft.com/office/drawing/2014/main" id="{B003948A-4D98-4A67-A9F1-52BCB22C779A}"/>
              </a:ext>
            </a:extLst>
          </p:cNvPr>
          <p:cNvSpPr/>
          <p:nvPr/>
        </p:nvSpPr>
        <p:spPr>
          <a:xfrm>
            <a:off x="8882982" y="1484784"/>
            <a:ext cx="3024336"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Security Council</a:t>
            </a:r>
          </a:p>
        </p:txBody>
      </p:sp>
      <p:sp>
        <p:nvSpPr>
          <p:cNvPr id="8" name="Oval 7">
            <a:extLst>
              <a:ext uri="{FF2B5EF4-FFF2-40B4-BE49-F238E27FC236}">
                <a16:creationId xmlns:a16="http://schemas.microsoft.com/office/drawing/2014/main" id="{449AB004-B50A-495C-9E73-9BFBDC83ED4F}"/>
              </a:ext>
            </a:extLst>
          </p:cNvPr>
          <p:cNvSpPr/>
          <p:nvPr/>
        </p:nvSpPr>
        <p:spPr>
          <a:xfrm>
            <a:off x="4340188" y="4583962"/>
            <a:ext cx="3168352" cy="2016224"/>
          </a:xfrm>
          <a:prstGeom prst="ellipse">
            <a:avLst/>
          </a:prstGeom>
          <a:solidFill>
            <a:schemeClr val="tx1">
              <a:lumMod val="75000"/>
            </a:schemeClr>
          </a:solidFill>
          <a:ln>
            <a:solidFill>
              <a:schemeClr val="tx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International Court of Justice</a:t>
            </a:r>
          </a:p>
        </p:txBody>
      </p:sp>
      <p:sp>
        <p:nvSpPr>
          <p:cNvPr id="10" name="Oval 9">
            <a:extLst>
              <a:ext uri="{FF2B5EF4-FFF2-40B4-BE49-F238E27FC236}">
                <a16:creationId xmlns:a16="http://schemas.microsoft.com/office/drawing/2014/main" id="{FAE59CB7-A015-4ECD-9F15-54B9C7A8825F}"/>
              </a:ext>
            </a:extLst>
          </p:cNvPr>
          <p:cNvSpPr/>
          <p:nvPr/>
        </p:nvSpPr>
        <p:spPr>
          <a:xfrm>
            <a:off x="8506680" y="4511954"/>
            <a:ext cx="3168352"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UN Secretariat</a:t>
            </a:r>
          </a:p>
        </p:txBody>
      </p:sp>
      <p:sp>
        <p:nvSpPr>
          <p:cNvPr id="12" name="Oval 11">
            <a:extLst>
              <a:ext uri="{FF2B5EF4-FFF2-40B4-BE49-F238E27FC236}">
                <a16:creationId xmlns:a16="http://schemas.microsoft.com/office/drawing/2014/main" id="{C1D50238-CDF5-411B-B822-AF71E8252B10}"/>
              </a:ext>
            </a:extLst>
          </p:cNvPr>
          <p:cNvSpPr/>
          <p:nvPr/>
        </p:nvSpPr>
        <p:spPr>
          <a:xfrm>
            <a:off x="189756" y="4178802"/>
            <a:ext cx="3240360" cy="2023120"/>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Trusteeship Council</a:t>
            </a:r>
          </a:p>
        </p:txBody>
      </p:sp>
      <p:sp>
        <p:nvSpPr>
          <p:cNvPr id="14" name="Oval 13">
            <a:extLst>
              <a:ext uri="{FF2B5EF4-FFF2-40B4-BE49-F238E27FC236}">
                <a16:creationId xmlns:a16="http://schemas.microsoft.com/office/drawing/2014/main" id="{94E12CF4-D73B-4E33-9B4B-874995CE68A4}"/>
              </a:ext>
            </a:extLst>
          </p:cNvPr>
          <p:cNvSpPr/>
          <p:nvPr/>
        </p:nvSpPr>
        <p:spPr>
          <a:xfrm>
            <a:off x="189756" y="1667638"/>
            <a:ext cx="3240360"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Economic and Social Council</a:t>
            </a:r>
          </a:p>
        </p:txBody>
      </p:sp>
      <p:sp>
        <p:nvSpPr>
          <p:cNvPr id="3" name="TextBox 2">
            <a:extLst>
              <a:ext uri="{FF2B5EF4-FFF2-40B4-BE49-F238E27FC236}">
                <a16:creationId xmlns:a16="http://schemas.microsoft.com/office/drawing/2014/main" id="{0E388E4E-3E64-4CEB-9143-EA15BB77867F}"/>
              </a:ext>
            </a:extLst>
          </p:cNvPr>
          <p:cNvSpPr txBox="1"/>
          <p:nvPr/>
        </p:nvSpPr>
        <p:spPr>
          <a:xfrm>
            <a:off x="1881944" y="3352599"/>
            <a:ext cx="8424936" cy="1384995"/>
          </a:xfrm>
          <a:prstGeom prst="rect">
            <a:avLst/>
          </a:prstGeom>
          <a:solidFill>
            <a:schemeClr val="bg1"/>
          </a:solidFill>
          <a:ln>
            <a:solidFill>
              <a:schemeClr val="tx2">
                <a:lumMod val="65000"/>
                <a:lumOff val="35000"/>
              </a:schemeClr>
            </a:solidFill>
          </a:ln>
        </p:spPr>
        <p:txBody>
          <a:bodyPr wrap="square" rtlCol="0">
            <a:spAutoFit/>
          </a:bodyPr>
          <a:lstStyle/>
          <a:p>
            <a:r>
              <a:rPr lang="en-GB" sz="2800" dirty="0"/>
              <a:t>The Court decides when international laws have been broken and gives legal advice for the other parts of the United Nations.</a:t>
            </a:r>
          </a:p>
        </p:txBody>
      </p:sp>
    </p:spTree>
    <p:extLst>
      <p:ext uri="{BB962C8B-B14F-4D97-AF65-F5344CB8AC3E}">
        <p14:creationId xmlns:p14="http://schemas.microsoft.com/office/powerpoint/2010/main" val="258824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4E80-A2AD-4001-9EDF-E6D87919118E}"/>
              </a:ext>
            </a:extLst>
          </p:cNvPr>
          <p:cNvSpPr>
            <a:spLocks noGrp="1"/>
          </p:cNvSpPr>
          <p:nvPr>
            <p:ph type="title"/>
          </p:nvPr>
        </p:nvSpPr>
        <p:spPr/>
        <p:txBody>
          <a:bodyPr/>
          <a:lstStyle/>
          <a:p>
            <a:r>
              <a:rPr lang="en-GB" dirty="0"/>
              <a:t>The UN Structure</a:t>
            </a:r>
          </a:p>
        </p:txBody>
      </p:sp>
      <p:sp>
        <p:nvSpPr>
          <p:cNvPr id="4" name="Oval 3">
            <a:extLst>
              <a:ext uri="{FF2B5EF4-FFF2-40B4-BE49-F238E27FC236}">
                <a16:creationId xmlns:a16="http://schemas.microsoft.com/office/drawing/2014/main" id="{C6D4BE72-491A-42EC-95E8-8DF252078FD3}"/>
              </a:ext>
            </a:extLst>
          </p:cNvPr>
          <p:cNvSpPr/>
          <p:nvPr/>
        </p:nvSpPr>
        <p:spPr>
          <a:xfrm>
            <a:off x="4366220" y="2274038"/>
            <a:ext cx="3240360"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General Assembly</a:t>
            </a:r>
          </a:p>
        </p:txBody>
      </p:sp>
      <p:sp>
        <p:nvSpPr>
          <p:cNvPr id="6" name="Oval 5">
            <a:extLst>
              <a:ext uri="{FF2B5EF4-FFF2-40B4-BE49-F238E27FC236}">
                <a16:creationId xmlns:a16="http://schemas.microsoft.com/office/drawing/2014/main" id="{B003948A-4D98-4A67-A9F1-52BCB22C779A}"/>
              </a:ext>
            </a:extLst>
          </p:cNvPr>
          <p:cNvSpPr/>
          <p:nvPr/>
        </p:nvSpPr>
        <p:spPr>
          <a:xfrm>
            <a:off x="8882982" y="1484784"/>
            <a:ext cx="3024336"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Security Council</a:t>
            </a:r>
          </a:p>
        </p:txBody>
      </p:sp>
      <p:sp>
        <p:nvSpPr>
          <p:cNvPr id="8" name="Oval 7">
            <a:extLst>
              <a:ext uri="{FF2B5EF4-FFF2-40B4-BE49-F238E27FC236}">
                <a16:creationId xmlns:a16="http://schemas.microsoft.com/office/drawing/2014/main" id="{449AB004-B50A-495C-9E73-9BFBDC83ED4F}"/>
              </a:ext>
            </a:extLst>
          </p:cNvPr>
          <p:cNvSpPr/>
          <p:nvPr/>
        </p:nvSpPr>
        <p:spPr>
          <a:xfrm>
            <a:off x="4340188" y="4583962"/>
            <a:ext cx="3168352"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International Court of Justice</a:t>
            </a:r>
          </a:p>
        </p:txBody>
      </p:sp>
      <p:sp>
        <p:nvSpPr>
          <p:cNvPr id="10" name="Oval 9">
            <a:extLst>
              <a:ext uri="{FF2B5EF4-FFF2-40B4-BE49-F238E27FC236}">
                <a16:creationId xmlns:a16="http://schemas.microsoft.com/office/drawing/2014/main" id="{FAE59CB7-A015-4ECD-9F15-54B9C7A8825F}"/>
              </a:ext>
            </a:extLst>
          </p:cNvPr>
          <p:cNvSpPr/>
          <p:nvPr/>
        </p:nvSpPr>
        <p:spPr>
          <a:xfrm>
            <a:off x="8506680" y="4511954"/>
            <a:ext cx="3168352" cy="2088232"/>
          </a:xfrm>
          <a:prstGeom prst="ellipse">
            <a:avLst/>
          </a:prstGeom>
          <a:solidFill>
            <a:schemeClr val="tx1">
              <a:lumMod val="75000"/>
            </a:schemeClr>
          </a:solidFill>
          <a:ln>
            <a:solidFill>
              <a:schemeClr val="tx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UN Secretariat</a:t>
            </a:r>
          </a:p>
        </p:txBody>
      </p:sp>
      <p:sp>
        <p:nvSpPr>
          <p:cNvPr id="12" name="Oval 11">
            <a:extLst>
              <a:ext uri="{FF2B5EF4-FFF2-40B4-BE49-F238E27FC236}">
                <a16:creationId xmlns:a16="http://schemas.microsoft.com/office/drawing/2014/main" id="{C1D50238-CDF5-411B-B822-AF71E8252B10}"/>
              </a:ext>
            </a:extLst>
          </p:cNvPr>
          <p:cNvSpPr/>
          <p:nvPr/>
        </p:nvSpPr>
        <p:spPr>
          <a:xfrm>
            <a:off x="189756" y="4178802"/>
            <a:ext cx="3240360" cy="2023120"/>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Trusteeship Council</a:t>
            </a:r>
          </a:p>
        </p:txBody>
      </p:sp>
      <p:sp>
        <p:nvSpPr>
          <p:cNvPr id="14" name="Oval 13">
            <a:extLst>
              <a:ext uri="{FF2B5EF4-FFF2-40B4-BE49-F238E27FC236}">
                <a16:creationId xmlns:a16="http://schemas.microsoft.com/office/drawing/2014/main" id="{94E12CF4-D73B-4E33-9B4B-874995CE68A4}"/>
              </a:ext>
            </a:extLst>
          </p:cNvPr>
          <p:cNvSpPr/>
          <p:nvPr/>
        </p:nvSpPr>
        <p:spPr>
          <a:xfrm>
            <a:off x="189756" y="1667638"/>
            <a:ext cx="3240360"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Economic and Social Council</a:t>
            </a:r>
          </a:p>
        </p:txBody>
      </p:sp>
      <p:sp>
        <p:nvSpPr>
          <p:cNvPr id="3" name="TextBox 2">
            <a:extLst>
              <a:ext uri="{FF2B5EF4-FFF2-40B4-BE49-F238E27FC236}">
                <a16:creationId xmlns:a16="http://schemas.microsoft.com/office/drawing/2014/main" id="{EC410A77-EF2C-4B80-8FC3-FB5BA707B256}"/>
              </a:ext>
            </a:extLst>
          </p:cNvPr>
          <p:cNvSpPr txBox="1"/>
          <p:nvPr/>
        </p:nvSpPr>
        <p:spPr>
          <a:xfrm>
            <a:off x="2546517" y="3246193"/>
            <a:ext cx="8424936" cy="2031325"/>
          </a:xfrm>
          <a:prstGeom prst="rect">
            <a:avLst/>
          </a:prstGeom>
          <a:solidFill>
            <a:schemeClr val="bg1"/>
          </a:solidFill>
          <a:ln>
            <a:solidFill>
              <a:schemeClr val="tx2">
                <a:lumMod val="65000"/>
                <a:lumOff val="35000"/>
              </a:schemeClr>
            </a:solidFill>
          </a:ln>
        </p:spPr>
        <p:txBody>
          <a:bodyPr wrap="square" rtlCol="0">
            <a:spAutoFit/>
          </a:bodyPr>
          <a:lstStyle/>
          <a:p>
            <a:pPr>
              <a:lnSpc>
                <a:spcPct val="90000"/>
              </a:lnSpc>
            </a:pPr>
            <a:r>
              <a:rPr lang="en-GB" sz="2800" dirty="0"/>
              <a:t>The Secretariat does the behind-the-scenes work to keep the UN running. They provide research, translation and public relations services for the other parts of the UN. The head of the Secretariat is the Secretary-General.</a:t>
            </a:r>
          </a:p>
        </p:txBody>
      </p:sp>
    </p:spTree>
    <p:extLst>
      <p:ext uri="{BB962C8B-B14F-4D97-AF65-F5344CB8AC3E}">
        <p14:creationId xmlns:p14="http://schemas.microsoft.com/office/powerpoint/2010/main" val="153251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4E80-A2AD-4001-9EDF-E6D87919118E}"/>
              </a:ext>
            </a:extLst>
          </p:cNvPr>
          <p:cNvSpPr>
            <a:spLocks noGrp="1"/>
          </p:cNvSpPr>
          <p:nvPr>
            <p:ph type="title"/>
          </p:nvPr>
        </p:nvSpPr>
        <p:spPr/>
        <p:txBody>
          <a:bodyPr/>
          <a:lstStyle/>
          <a:p>
            <a:r>
              <a:rPr lang="en-GB" dirty="0"/>
              <a:t>The UN Structure</a:t>
            </a:r>
          </a:p>
        </p:txBody>
      </p:sp>
      <p:sp>
        <p:nvSpPr>
          <p:cNvPr id="4" name="Oval 3">
            <a:extLst>
              <a:ext uri="{FF2B5EF4-FFF2-40B4-BE49-F238E27FC236}">
                <a16:creationId xmlns:a16="http://schemas.microsoft.com/office/drawing/2014/main" id="{C6D4BE72-491A-42EC-95E8-8DF252078FD3}"/>
              </a:ext>
            </a:extLst>
          </p:cNvPr>
          <p:cNvSpPr/>
          <p:nvPr/>
        </p:nvSpPr>
        <p:spPr>
          <a:xfrm>
            <a:off x="4366220" y="2274038"/>
            <a:ext cx="3240360"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General Assembly</a:t>
            </a:r>
          </a:p>
        </p:txBody>
      </p:sp>
      <p:sp>
        <p:nvSpPr>
          <p:cNvPr id="6" name="Oval 5">
            <a:extLst>
              <a:ext uri="{FF2B5EF4-FFF2-40B4-BE49-F238E27FC236}">
                <a16:creationId xmlns:a16="http://schemas.microsoft.com/office/drawing/2014/main" id="{B003948A-4D98-4A67-A9F1-52BCB22C779A}"/>
              </a:ext>
            </a:extLst>
          </p:cNvPr>
          <p:cNvSpPr/>
          <p:nvPr/>
        </p:nvSpPr>
        <p:spPr>
          <a:xfrm>
            <a:off x="8882982" y="1484784"/>
            <a:ext cx="3024336" cy="2088232"/>
          </a:xfrm>
          <a:prstGeom prst="ellipse">
            <a:avLst/>
          </a:prstGeom>
          <a:solidFill>
            <a:schemeClr val="tx1">
              <a:lumMod val="75000"/>
            </a:schemeClr>
          </a:solidFill>
          <a:ln>
            <a:solidFill>
              <a:schemeClr val="tx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Security Council</a:t>
            </a:r>
          </a:p>
        </p:txBody>
      </p:sp>
      <p:sp>
        <p:nvSpPr>
          <p:cNvPr id="8" name="Oval 7">
            <a:extLst>
              <a:ext uri="{FF2B5EF4-FFF2-40B4-BE49-F238E27FC236}">
                <a16:creationId xmlns:a16="http://schemas.microsoft.com/office/drawing/2014/main" id="{449AB004-B50A-495C-9E73-9BFBDC83ED4F}"/>
              </a:ext>
            </a:extLst>
          </p:cNvPr>
          <p:cNvSpPr/>
          <p:nvPr/>
        </p:nvSpPr>
        <p:spPr>
          <a:xfrm>
            <a:off x="4340188" y="4583962"/>
            <a:ext cx="3168352"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International Court of Justice</a:t>
            </a:r>
          </a:p>
        </p:txBody>
      </p:sp>
      <p:sp>
        <p:nvSpPr>
          <p:cNvPr id="10" name="Oval 9">
            <a:extLst>
              <a:ext uri="{FF2B5EF4-FFF2-40B4-BE49-F238E27FC236}">
                <a16:creationId xmlns:a16="http://schemas.microsoft.com/office/drawing/2014/main" id="{FAE59CB7-A015-4ECD-9F15-54B9C7A8825F}"/>
              </a:ext>
            </a:extLst>
          </p:cNvPr>
          <p:cNvSpPr/>
          <p:nvPr/>
        </p:nvSpPr>
        <p:spPr>
          <a:xfrm>
            <a:off x="8506680" y="4511954"/>
            <a:ext cx="3168352"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UN Secretariat</a:t>
            </a:r>
          </a:p>
        </p:txBody>
      </p:sp>
      <p:sp>
        <p:nvSpPr>
          <p:cNvPr id="12" name="Oval 11">
            <a:extLst>
              <a:ext uri="{FF2B5EF4-FFF2-40B4-BE49-F238E27FC236}">
                <a16:creationId xmlns:a16="http://schemas.microsoft.com/office/drawing/2014/main" id="{C1D50238-CDF5-411B-B822-AF71E8252B10}"/>
              </a:ext>
            </a:extLst>
          </p:cNvPr>
          <p:cNvSpPr/>
          <p:nvPr/>
        </p:nvSpPr>
        <p:spPr>
          <a:xfrm>
            <a:off x="189756" y="4178802"/>
            <a:ext cx="3240360" cy="2023120"/>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Trusteeship Council</a:t>
            </a:r>
          </a:p>
        </p:txBody>
      </p:sp>
      <p:sp>
        <p:nvSpPr>
          <p:cNvPr id="14" name="Oval 13">
            <a:extLst>
              <a:ext uri="{FF2B5EF4-FFF2-40B4-BE49-F238E27FC236}">
                <a16:creationId xmlns:a16="http://schemas.microsoft.com/office/drawing/2014/main" id="{94E12CF4-D73B-4E33-9B4B-874995CE68A4}"/>
              </a:ext>
            </a:extLst>
          </p:cNvPr>
          <p:cNvSpPr/>
          <p:nvPr/>
        </p:nvSpPr>
        <p:spPr>
          <a:xfrm>
            <a:off x="189756" y="1667638"/>
            <a:ext cx="3240360"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Economic and Social Council</a:t>
            </a:r>
          </a:p>
        </p:txBody>
      </p:sp>
      <p:sp>
        <p:nvSpPr>
          <p:cNvPr id="3" name="TextBox 2">
            <a:extLst>
              <a:ext uri="{FF2B5EF4-FFF2-40B4-BE49-F238E27FC236}">
                <a16:creationId xmlns:a16="http://schemas.microsoft.com/office/drawing/2014/main" id="{7C7F8A5F-8E81-4661-A080-7B9FEE10A9F5}"/>
              </a:ext>
            </a:extLst>
          </p:cNvPr>
          <p:cNvSpPr txBox="1"/>
          <p:nvPr/>
        </p:nvSpPr>
        <p:spPr>
          <a:xfrm>
            <a:off x="626719" y="2265185"/>
            <a:ext cx="8820980" cy="2246769"/>
          </a:xfrm>
          <a:prstGeom prst="rect">
            <a:avLst/>
          </a:prstGeom>
          <a:solidFill>
            <a:schemeClr val="bg1"/>
          </a:solidFill>
          <a:ln>
            <a:solidFill>
              <a:schemeClr val="tx2">
                <a:lumMod val="65000"/>
                <a:lumOff val="35000"/>
              </a:schemeClr>
            </a:solidFill>
          </a:ln>
        </p:spPr>
        <p:txBody>
          <a:bodyPr wrap="square" rtlCol="0">
            <a:spAutoFit/>
          </a:bodyPr>
          <a:lstStyle/>
          <a:p>
            <a:r>
              <a:rPr lang="en-GB" sz="2800" dirty="0">
                <a:effectLst/>
              </a:rPr>
              <a:t>China, France, Russia, the UK, the USA and 10 other temporary members make decisions about war, international conflict and military threats. </a:t>
            </a:r>
            <a:r>
              <a:rPr lang="en-GB" sz="2800" dirty="0"/>
              <a:t>All UN members must follow the decisions this council makes.</a:t>
            </a:r>
            <a:endParaRPr lang="en-GB" sz="2800" dirty="0">
              <a:effectLst/>
            </a:endParaRPr>
          </a:p>
        </p:txBody>
      </p:sp>
    </p:spTree>
    <p:extLst>
      <p:ext uri="{BB962C8B-B14F-4D97-AF65-F5344CB8AC3E}">
        <p14:creationId xmlns:p14="http://schemas.microsoft.com/office/powerpoint/2010/main" val="1338523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71AEE-F57C-4613-8880-0F3539C1B8F2}"/>
              </a:ext>
            </a:extLst>
          </p:cNvPr>
          <p:cNvSpPr>
            <a:spLocks noGrp="1"/>
          </p:cNvSpPr>
          <p:nvPr>
            <p:ph type="title"/>
          </p:nvPr>
        </p:nvSpPr>
        <p:spPr>
          <a:xfrm>
            <a:off x="684213" y="685800"/>
            <a:ext cx="3886200" cy="2527176"/>
          </a:xfrm>
        </p:spPr>
        <p:txBody>
          <a:bodyPr/>
          <a:lstStyle/>
          <a:p>
            <a:r>
              <a:rPr lang="en-GB" dirty="0"/>
              <a:t>The Secretary-General of the United Nations</a:t>
            </a:r>
          </a:p>
        </p:txBody>
      </p:sp>
      <p:sp>
        <p:nvSpPr>
          <p:cNvPr id="4" name="Text Placeholder 3">
            <a:extLst>
              <a:ext uri="{FF2B5EF4-FFF2-40B4-BE49-F238E27FC236}">
                <a16:creationId xmlns:a16="http://schemas.microsoft.com/office/drawing/2014/main" id="{D260A63F-E34C-4856-9EEA-D2A742628504}"/>
              </a:ext>
            </a:extLst>
          </p:cNvPr>
          <p:cNvSpPr>
            <a:spLocks noGrp="1"/>
          </p:cNvSpPr>
          <p:nvPr>
            <p:ph type="body" sz="half" idx="2"/>
          </p:nvPr>
        </p:nvSpPr>
        <p:spPr>
          <a:xfrm>
            <a:off x="684213" y="3429000"/>
            <a:ext cx="3886200" cy="3240360"/>
          </a:xfrm>
        </p:spPr>
        <p:txBody>
          <a:bodyPr>
            <a:normAutofit fontScale="62500" lnSpcReduction="20000"/>
          </a:bodyPr>
          <a:lstStyle/>
          <a:p>
            <a:pPr>
              <a:lnSpc>
                <a:spcPct val="170000"/>
              </a:lnSpc>
            </a:pPr>
            <a:r>
              <a:rPr lang="en-GB" sz="2900" b="1" dirty="0">
                <a:cs typeface="Times New Roman" panose="02020603050405020304" pitchFamily="18" charset="0"/>
              </a:rPr>
              <a:t>António Guterres</a:t>
            </a:r>
            <a:r>
              <a:rPr lang="en-GB" sz="2900" dirty="0">
                <a:cs typeface="Times New Roman" panose="02020603050405020304" pitchFamily="18" charset="0"/>
              </a:rPr>
              <a:t>, former Prime Minister of Portugal is the ninth Secretary-General  and started his 5 year term in office on 1st January 2017.</a:t>
            </a:r>
          </a:p>
          <a:p>
            <a:pPr>
              <a:lnSpc>
                <a:spcPct val="170000"/>
              </a:lnSpc>
            </a:pPr>
            <a:r>
              <a:rPr lang="en-GB" sz="2900" dirty="0">
                <a:cs typeface="Times New Roman" panose="02020603050405020304" pitchFamily="18" charset="0"/>
              </a:rPr>
              <a:t>The UN states he is the "chief administrative officer</a:t>
            </a:r>
            <a:r>
              <a:rPr lang="en-GB" sz="2900" dirty="0"/>
              <a:t>"</a:t>
            </a:r>
          </a:p>
          <a:p>
            <a:endParaRPr lang="en-GB" dirty="0"/>
          </a:p>
        </p:txBody>
      </p:sp>
      <p:pic>
        <p:nvPicPr>
          <p:cNvPr id="7" name="Picture Placeholder 6" descr="A person holding a sign&#10;&#10;Description automatically generated">
            <a:extLst>
              <a:ext uri="{FF2B5EF4-FFF2-40B4-BE49-F238E27FC236}">
                <a16:creationId xmlns:a16="http://schemas.microsoft.com/office/drawing/2014/main" id="{97296F4B-1C55-4653-9B71-6EFCA3986B97}"/>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5796" r="15796"/>
          <a:stretch>
            <a:fillRect/>
          </a:stretch>
        </p:blipFill>
        <p:spPr/>
      </p:pic>
    </p:spTree>
    <p:extLst>
      <p:ext uri="{BB962C8B-B14F-4D97-AF65-F5344CB8AC3E}">
        <p14:creationId xmlns:p14="http://schemas.microsoft.com/office/powerpoint/2010/main" val="3509953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8E735-C30E-4B2D-9991-FEF1DA444B56}"/>
              </a:ext>
            </a:extLst>
          </p:cNvPr>
          <p:cNvSpPr>
            <a:spLocks noGrp="1"/>
          </p:cNvSpPr>
          <p:nvPr>
            <p:ph type="title"/>
          </p:nvPr>
        </p:nvSpPr>
        <p:spPr/>
        <p:txBody>
          <a:bodyPr/>
          <a:lstStyle/>
          <a:p>
            <a:r>
              <a:rPr lang="en-GB" dirty="0"/>
              <a:t>The UN system/Family</a:t>
            </a:r>
          </a:p>
        </p:txBody>
      </p:sp>
      <p:sp>
        <p:nvSpPr>
          <p:cNvPr id="4" name="TextBox 3">
            <a:extLst>
              <a:ext uri="{FF2B5EF4-FFF2-40B4-BE49-F238E27FC236}">
                <a16:creationId xmlns:a16="http://schemas.microsoft.com/office/drawing/2014/main" id="{DC412717-C719-4A7D-94A5-DD93B28A59A8}"/>
              </a:ext>
            </a:extLst>
          </p:cNvPr>
          <p:cNvSpPr txBox="1"/>
          <p:nvPr/>
        </p:nvSpPr>
        <p:spPr>
          <a:xfrm>
            <a:off x="4161812" y="1600200"/>
            <a:ext cx="2520280" cy="1089529"/>
          </a:xfrm>
          <a:prstGeom prst="rect">
            <a:avLst/>
          </a:prstGeom>
          <a:noFill/>
        </p:spPr>
        <p:txBody>
          <a:bodyPr wrap="square" rtlCol="0">
            <a:spAutoFit/>
          </a:bodyPr>
          <a:lstStyle/>
          <a:p>
            <a:pPr algn="ctr">
              <a:lnSpc>
                <a:spcPct val="90000"/>
              </a:lnSpc>
            </a:pPr>
            <a:r>
              <a:rPr lang="en-GB" sz="2400" b="1" dirty="0"/>
              <a:t>UN</a:t>
            </a:r>
          </a:p>
          <a:p>
            <a:pPr algn="ctr">
              <a:lnSpc>
                <a:spcPct val="90000"/>
              </a:lnSpc>
            </a:pPr>
            <a:r>
              <a:rPr lang="en-GB" sz="2400" dirty="0"/>
              <a:t>Funded by member states</a:t>
            </a:r>
          </a:p>
        </p:txBody>
      </p:sp>
      <p:sp>
        <p:nvSpPr>
          <p:cNvPr id="5" name="TextBox 4">
            <a:extLst>
              <a:ext uri="{FF2B5EF4-FFF2-40B4-BE49-F238E27FC236}">
                <a16:creationId xmlns:a16="http://schemas.microsoft.com/office/drawing/2014/main" id="{A58E67F8-AEC8-44E8-B2D4-906D034076DF}"/>
              </a:ext>
            </a:extLst>
          </p:cNvPr>
          <p:cNvSpPr txBox="1"/>
          <p:nvPr/>
        </p:nvSpPr>
        <p:spPr>
          <a:xfrm>
            <a:off x="1629916" y="2629596"/>
            <a:ext cx="3096344" cy="1421928"/>
          </a:xfrm>
          <a:prstGeom prst="rect">
            <a:avLst/>
          </a:prstGeom>
          <a:noFill/>
        </p:spPr>
        <p:txBody>
          <a:bodyPr wrap="square" rtlCol="0">
            <a:spAutoFit/>
          </a:bodyPr>
          <a:lstStyle/>
          <a:p>
            <a:pPr>
              <a:lnSpc>
                <a:spcPct val="90000"/>
              </a:lnSpc>
            </a:pPr>
            <a:r>
              <a:rPr lang="en-GB" sz="2400" b="1" dirty="0"/>
              <a:t>Programmes and funds </a:t>
            </a:r>
          </a:p>
          <a:p>
            <a:pPr>
              <a:lnSpc>
                <a:spcPct val="90000"/>
              </a:lnSpc>
            </a:pPr>
            <a:r>
              <a:rPr lang="en-GB" sz="2400" dirty="0"/>
              <a:t>Paid by voluntary contributions</a:t>
            </a:r>
          </a:p>
        </p:txBody>
      </p:sp>
      <p:sp>
        <p:nvSpPr>
          <p:cNvPr id="6" name="TextBox 5">
            <a:extLst>
              <a:ext uri="{FF2B5EF4-FFF2-40B4-BE49-F238E27FC236}">
                <a16:creationId xmlns:a16="http://schemas.microsoft.com/office/drawing/2014/main" id="{2558FD09-B7AA-49FD-A4CC-93F318338B04}"/>
              </a:ext>
            </a:extLst>
          </p:cNvPr>
          <p:cNvSpPr txBox="1"/>
          <p:nvPr/>
        </p:nvSpPr>
        <p:spPr>
          <a:xfrm>
            <a:off x="6285583" y="2629596"/>
            <a:ext cx="5040561" cy="1421928"/>
          </a:xfrm>
          <a:prstGeom prst="rect">
            <a:avLst/>
          </a:prstGeom>
          <a:noFill/>
        </p:spPr>
        <p:txBody>
          <a:bodyPr wrap="square" lIns="91440" tIns="45720" rIns="91440" bIns="45720" rtlCol="0" anchor="t">
            <a:spAutoFit/>
          </a:bodyPr>
          <a:lstStyle/>
          <a:p>
            <a:pPr>
              <a:lnSpc>
                <a:spcPct val="90000"/>
              </a:lnSpc>
            </a:pPr>
            <a:r>
              <a:rPr lang="en-GB" sz="2400" b="1" dirty="0"/>
              <a:t>Specialised agencies </a:t>
            </a:r>
          </a:p>
          <a:p>
            <a:pPr>
              <a:lnSpc>
                <a:spcPct val="90000"/>
              </a:lnSpc>
            </a:pPr>
            <a:r>
              <a:rPr lang="en-GB" sz="2400" dirty="0"/>
              <a:t>Independent international organisations paid by voluntary and assessed contributions</a:t>
            </a:r>
          </a:p>
        </p:txBody>
      </p:sp>
      <p:sp>
        <p:nvSpPr>
          <p:cNvPr id="10" name="TextBox 9">
            <a:extLst>
              <a:ext uri="{FF2B5EF4-FFF2-40B4-BE49-F238E27FC236}">
                <a16:creationId xmlns:a16="http://schemas.microsoft.com/office/drawing/2014/main" id="{BC2BF237-3890-4805-A656-B5454984AFA2}"/>
              </a:ext>
            </a:extLst>
          </p:cNvPr>
          <p:cNvSpPr txBox="1"/>
          <p:nvPr/>
        </p:nvSpPr>
        <p:spPr>
          <a:xfrm flipH="1">
            <a:off x="6682092" y="4577470"/>
            <a:ext cx="980879" cy="429071"/>
          </a:xfrm>
          <a:prstGeom prst="rect">
            <a:avLst/>
          </a:prstGeom>
          <a:noFill/>
        </p:spPr>
        <p:txBody>
          <a:bodyPr wrap="square" rtlCol="0">
            <a:spAutoFit/>
          </a:bodyPr>
          <a:lstStyle/>
          <a:p>
            <a:pPr>
              <a:lnSpc>
                <a:spcPct val="90000"/>
              </a:lnSpc>
            </a:pPr>
            <a:r>
              <a:rPr lang="en-GB" sz="2400" dirty="0"/>
              <a:t>WHO</a:t>
            </a:r>
          </a:p>
        </p:txBody>
      </p:sp>
      <p:sp>
        <p:nvSpPr>
          <p:cNvPr id="11" name="TextBox 10">
            <a:extLst>
              <a:ext uri="{FF2B5EF4-FFF2-40B4-BE49-F238E27FC236}">
                <a16:creationId xmlns:a16="http://schemas.microsoft.com/office/drawing/2014/main" id="{310EC9B8-A4D1-47B0-88A8-2D9352C81D47}"/>
              </a:ext>
            </a:extLst>
          </p:cNvPr>
          <p:cNvSpPr txBox="1"/>
          <p:nvPr/>
        </p:nvSpPr>
        <p:spPr>
          <a:xfrm>
            <a:off x="1217614" y="4365104"/>
            <a:ext cx="1440160" cy="424732"/>
          </a:xfrm>
          <a:prstGeom prst="rect">
            <a:avLst/>
          </a:prstGeom>
          <a:noFill/>
        </p:spPr>
        <p:txBody>
          <a:bodyPr wrap="square" rtlCol="0">
            <a:spAutoFit/>
          </a:bodyPr>
          <a:lstStyle/>
          <a:p>
            <a:pPr>
              <a:lnSpc>
                <a:spcPct val="90000"/>
              </a:lnSpc>
            </a:pPr>
            <a:r>
              <a:rPr lang="en-GB" sz="2400" dirty="0"/>
              <a:t>UNICEF</a:t>
            </a:r>
          </a:p>
        </p:txBody>
      </p:sp>
      <p:sp>
        <p:nvSpPr>
          <p:cNvPr id="12" name="TextBox 11">
            <a:extLst>
              <a:ext uri="{FF2B5EF4-FFF2-40B4-BE49-F238E27FC236}">
                <a16:creationId xmlns:a16="http://schemas.microsoft.com/office/drawing/2014/main" id="{845AE83A-A1D0-4BE7-818A-5E7096C3D5B8}"/>
              </a:ext>
            </a:extLst>
          </p:cNvPr>
          <p:cNvSpPr txBox="1"/>
          <p:nvPr/>
        </p:nvSpPr>
        <p:spPr>
          <a:xfrm>
            <a:off x="3502124" y="4593308"/>
            <a:ext cx="1440160" cy="424732"/>
          </a:xfrm>
          <a:prstGeom prst="rect">
            <a:avLst/>
          </a:prstGeom>
          <a:noFill/>
        </p:spPr>
        <p:txBody>
          <a:bodyPr wrap="square" rtlCol="0">
            <a:spAutoFit/>
          </a:bodyPr>
          <a:lstStyle/>
          <a:p>
            <a:pPr>
              <a:lnSpc>
                <a:spcPct val="90000"/>
              </a:lnSpc>
            </a:pPr>
            <a:r>
              <a:rPr lang="en-GB" sz="2400" dirty="0"/>
              <a:t>UNDP</a:t>
            </a:r>
          </a:p>
        </p:txBody>
      </p:sp>
      <p:sp>
        <p:nvSpPr>
          <p:cNvPr id="13" name="TextBox 12">
            <a:extLst>
              <a:ext uri="{FF2B5EF4-FFF2-40B4-BE49-F238E27FC236}">
                <a16:creationId xmlns:a16="http://schemas.microsoft.com/office/drawing/2014/main" id="{C2F28BE8-E94D-41CC-AEBE-3B4C16CAB767}"/>
              </a:ext>
            </a:extLst>
          </p:cNvPr>
          <p:cNvSpPr txBox="1"/>
          <p:nvPr/>
        </p:nvSpPr>
        <p:spPr>
          <a:xfrm>
            <a:off x="1341884" y="5517232"/>
            <a:ext cx="1315890" cy="424732"/>
          </a:xfrm>
          <a:prstGeom prst="rect">
            <a:avLst/>
          </a:prstGeom>
          <a:noFill/>
        </p:spPr>
        <p:txBody>
          <a:bodyPr wrap="square" rtlCol="0">
            <a:spAutoFit/>
          </a:bodyPr>
          <a:lstStyle/>
          <a:p>
            <a:pPr>
              <a:lnSpc>
                <a:spcPct val="90000"/>
              </a:lnSpc>
            </a:pPr>
            <a:r>
              <a:rPr lang="en-GB" sz="2400" dirty="0"/>
              <a:t>WFP</a:t>
            </a:r>
          </a:p>
        </p:txBody>
      </p:sp>
      <p:sp>
        <p:nvSpPr>
          <p:cNvPr id="14" name="TextBox 13">
            <a:extLst>
              <a:ext uri="{FF2B5EF4-FFF2-40B4-BE49-F238E27FC236}">
                <a16:creationId xmlns:a16="http://schemas.microsoft.com/office/drawing/2014/main" id="{0DE4FFD0-08AB-4225-A4DF-2638E90BBF4B}"/>
              </a:ext>
            </a:extLst>
          </p:cNvPr>
          <p:cNvSpPr txBox="1"/>
          <p:nvPr/>
        </p:nvSpPr>
        <p:spPr>
          <a:xfrm>
            <a:off x="9262764" y="4409908"/>
            <a:ext cx="1440160" cy="424732"/>
          </a:xfrm>
          <a:prstGeom prst="rect">
            <a:avLst/>
          </a:prstGeom>
          <a:noFill/>
        </p:spPr>
        <p:txBody>
          <a:bodyPr wrap="square" rtlCol="0">
            <a:spAutoFit/>
          </a:bodyPr>
          <a:lstStyle/>
          <a:p>
            <a:pPr>
              <a:lnSpc>
                <a:spcPct val="90000"/>
              </a:lnSpc>
            </a:pPr>
            <a:r>
              <a:rPr lang="en-GB" sz="2400" dirty="0"/>
              <a:t>UNESCO</a:t>
            </a:r>
          </a:p>
        </p:txBody>
      </p:sp>
      <p:sp>
        <p:nvSpPr>
          <p:cNvPr id="15" name="TextBox 14">
            <a:extLst>
              <a:ext uri="{FF2B5EF4-FFF2-40B4-BE49-F238E27FC236}">
                <a16:creationId xmlns:a16="http://schemas.microsoft.com/office/drawing/2014/main" id="{9A2FC495-FFB5-40AD-B143-9C921766BB23}"/>
              </a:ext>
            </a:extLst>
          </p:cNvPr>
          <p:cNvSpPr txBox="1"/>
          <p:nvPr/>
        </p:nvSpPr>
        <p:spPr>
          <a:xfrm>
            <a:off x="7678588" y="5517232"/>
            <a:ext cx="720080" cy="424732"/>
          </a:xfrm>
          <a:prstGeom prst="rect">
            <a:avLst/>
          </a:prstGeom>
          <a:noFill/>
        </p:spPr>
        <p:txBody>
          <a:bodyPr wrap="square" rtlCol="0">
            <a:spAutoFit/>
          </a:bodyPr>
          <a:lstStyle/>
          <a:p>
            <a:pPr>
              <a:lnSpc>
                <a:spcPct val="90000"/>
              </a:lnSpc>
            </a:pPr>
            <a:r>
              <a:rPr lang="en-GB" sz="2400" dirty="0"/>
              <a:t>IMF</a:t>
            </a:r>
          </a:p>
        </p:txBody>
      </p:sp>
    </p:spTree>
    <p:extLst>
      <p:ext uri="{BB962C8B-B14F-4D97-AF65-F5344CB8AC3E}">
        <p14:creationId xmlns:p14="http://schemas.microsoft.com/office/powerpoint/2010/main" val="1346782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80">
                                          <p:stCondLst>
                                            <p:cond delay="0"/>
                                          </p:stCondLst>
                                        </p:cTn>
                                        <p:tgtEl>
                                          <p:spTgt spid="11"/>
                                        </p:tgtEl>
                                      </p:cBhvr>
                                    </p:animEffect>
                                    <p:anim calcmode="lin" valueType="num">
                                      <p:cBhvr>
                                        <p:cTn id="1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9" dur="26">
                                          <p:stCondLst>
                                            <p:cond delay="650"/>
                                          </p:stCondLst>
                                        </p:cTn>
                                        <p:tgtEl>
                                          <p:spTgt spid="11"/>
                                        </p:tgtEl>
                                      </p:cBhvr>
                                      <p:to x="100000" y="60000"/>
                                    </p:animScale>
                                    <p:animScale>
                                      <p:cBhvr>
                                        <p:cTn id="20" dur="166" decel="50000">
                                          <p:stCondLst>
                                            <p:cond delay="676"/>
                                          </p:stCondLst>
                                        </p:cTn>
                                        <p:tgtEl>
                                          <p:spTgt spid="11"/>
                                        </p:tgtEl>
                                      </p:cBhvr>
                                      <p:to x="100000" y="100000"/>
                                    </p:animScale>
                                    <p:animScale>
                                      <p:cBhvr>
                                        <p:cTn id="21" dur="26">
                                          <p:stCondLst>
                                            <p:cond delay="1312"/>
                                          </p:stCondLst>
                                        </p:cTn>
                                        <p:tgtEl>
                                          <p:spTgt spid="11"/>
                                        </p:tgtEl>
                                      </p:cBhvr>
                                      <p:to x="100000" y="80000"/>
                                    </p:animScale>
                                    <p:animScale>
                                      <p:cBhvr>
                                        <p:cTn id="22" dur="166" decel="50000">
                                          <p:stCondLst>
                                            <p:cond delay="1338"/>
                                          </p:stCondLst>
                                        </p:cTn>
                                        <p:tgtEl>
                                          <p:spTgt spid="11"/>
                                        </p:tgtEl>
                                      </p:cBhvr>
                                      <p:to x="100000" y="100000"/>
                                    </p:animScale>
                                    <p:animScale>
                                      <p:cBhvr>
                                        <p:cTn id="23" dur="26">
                                          <p:stCondLst>
                                            <p:cond delay="1642"/>
                                          </p:stCondLst>
                                        </p:cTn>
                                        <p:tgtEl>
                                          <p:spTgt spid="11"/>
                                        </p:tgtEl>
                                      </p:cBhvr>
                                      <p:to x="100000" y="90000"/>
                                    </p:animScale>
                                    <p:animScale>
                                      <p:cBhvr>
                                        <p:cTn id="24" dur="166" decel="50000">
                                          <p:stCondLst>
                                            <p:cond delay="1668"/>
                                          </p:stCondLst>
                                        </p:cTn>
                                        <p:tgtEl>
                                          <p:spTgt spid="11"/>
                                        </p:tgtEl>
                                      </p:cBhvr>
                                      <p:to x="100000" y="100000"/>
                                    </p:animScale>
                                    <p:animScale>
                                      <p:cBhvr>
                                        <p:cTn id="25" dur="26">
                                          <p:stCondLst>
                                            <p:cond delay="1808"/>
                                          </p:stCondLst>
                                        </p:cTn>
                                        <p:tgtEl>
                                          <p:spTgt spid="11"/>
                                        </p:tgtEl>
                                      </p:cBhvr>
                                      <p:to x="100000" y="95000"/>
                                    </p:animScale>
                                    <p:animScale>
                                      <p:cBhvr>
                                        <p:cTn id="26" dur="166" decel="50000">
                                          <p:stCondLst>
                                            <p:cond delay="1834"/>
                                          </p:stCondLst>
                                        </p:cTn>
                                        <p:tgtEl>
                                          <p:spTgt spid="11"/>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80">
                                          <p:stCondLst>
                                            <p:cond delay="0"/>
                                          </p:stCondLst>
                                        </p:cTn>
                                        <p:tgtEl>
                                          <p:spTgt spid="12"/>
                                        </p:tgtEl>
                                      </p:cBhvr>
                                    </p:animEffect>
                                    <p:anim calcmode="lin" valueType="num">
                                      <p:cBhvr>
                                        <p:cTn id="3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7" dur="26">
                                          <p:stCondLst>
                                            <p:cond delay="650"/>
                                          </p:stCondLst>
                                        </p:cTn>
                                        <p:tgtEl>
                                          <p:spTgt spid="12"/>
                                        </p:tgtEl>
                                      </p:cBhvr>
                                      <p:to x="100000" y="60000"/>
                                    </p:animScale>
                                    <p:animScale>
                                      <p:cBhvr>
                                        <p:cTn id="38" dur="166" decel="50000">
                                          <p:stCondLst>
                                            <p:cond delay="676"/>
                                          </p:stCondLst>
                                        </p:cTn>
                                        <p:tgtEl>
                                          <p:spTgt spid="12"/>
                                        </p:tgtEl>
                                      </p:cBhvr>
                                      <p:to x="100000" y="100000"/>
                                    </p:animScale>
                                    <p:animScale>
                                      <p:cBhvr>
                                        <p:cTn id="39" dur="26">
                                          <p:stCondLst>
                                            <p:cond delay="1312"/>
                                          </p:stCondLst>
                                        </p:cTn>
                                        <p:tgtEl>
                                          <p:spTgt spid="12"/>
                                        </p:tgtEl>
                                      </p:cBhvr>
                                      <p:to x="100000" y="80000"/>
                                    </p:animScale>
                                    <p:animScale>
                                      <p:cBhvr>
                                        <p:cTn id="40" dur="166" decel="50000">
                                          <p:stCondLst>
                                            <p:cond delay="1338"/>
                                          </p:stCondLst>
                                        </p:cTn>
                                        <p:tgtEl>
                                          <p:spTgt spid="12"/>
                                        </p:tgtEl>
                                      </p:cBhvr>
                                      <p:to x="100000" y="100000"/>
                                    </p:animScale>
                                    <p:animScale>
                                      <p:cBhvr>
                                        <p:cTn id="41" dur="26">
                                          <p:stCondLst>
                                            <p:cond delay="1642"/>
                                          </p:stCondLst>
                                        </p:cTn>
                                        <p:tgtEl>
                                          <p:spTgt spid="12"/>
                                        </p:tgtEl>
                                      </p:cBhvr>
                                      <p:to x="100000" y="90000"/>
                                    </p:animScale>
                                    <p:animScale>
                                      <p:cBhvr>
                                        <p:cTn id="42" dur="166" decel="50000">
                                          <p:stCondLst>
                                            <p:cond delay="1668"/>
                                          </p:stCondLst>
                                        </p:cTn>
                                        <p:tgtEl>
                                          <p:spTgt spid="12"/>
                                        </p:tgtEl>
                                      </p:cBhvr>
                                      <p:to x="100000" y="100000"/>
                                    </p:animScale>
                                    <p:animScale>
                                      <p:cBhvr>
                                        <p:cTn id="43" dur="26">
                                          <p:stCondLst>
                                            <p:cond delay="1808"/>
                                          </p:stCondLst>
                                        </p:cTn>
                                        <p:tgtEl>
                                          <p:spTgt spid="12"/>
                                        </p:tgtEl>
                                      </p:cBhvr>
                                      <p:to x="100000" y="95000"/>
                                    </p:animScale>
                                    <p:animScale>
                                      <p:cBhvr>
                                        <p:cTn id="44" dur="166" decel="50000">
                                          <p:stCondLst>
                                            <p:cond delay="1834"/>
                                          </p:stCondLst>
                                        </p:cTn>
                                        <p:tgtEl>
                                          <p:spTgt spid="12"/>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80">
                                          <p:stCondLst>
                                            <p:cond delay="0"/>
                                          </p:stCondLst>
                                        </p:cTn>
                                        <p:tgtEl>
                                          <p:spTgt spid="13"/>
                                        </p:tgtEl>
                                      </p:cBhvr>
                                    </p:animEffect>
                                    <p:anim calcmode="lin" valueType="num">
                                      <p:cBhvr>
                                        <p:cTn id="5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5" dur="26">
                                          <p:stCondLst>
                                            <p:cond delay="650"/>
                                          </p:stCondLst>
                                        </p:cTn>
                                        <p:tgtEl>
                                          <p:spTgt spid="13"/>
                                        </p:tgtEl>
                                      </p:cBhvr>
                                      <p:to x="100000" y="60000"/>
                                    </p:animScale>
                                    <p:animScale>
                                      <p:cBhvr>
                                        <p:cTn id="56" dur="166" decel="50000">
                                          <p:stCondLst>
                                            <p:cond delay="676"/>
                                          </p:stCondLst>
                                        </p:cTn>
                                        <p:tgtEl>
                                          <p:spTgt spid="13"/>
                                        </p:tgtEl>
                                      </p:cBhvr>
                                      <p:to x="100000" y="100000"/>
                                    </p:animScale>
                                    <p:animScale>
                                      <p:cBhvr>
                                        <p:cTn id="57" dur="26">
                                          <p:stCondLst>
                                            <p:cond delay="1312"/>
                                          </p:stCondLst>
                                        </p:cTn>
                                        <p:tgtEl>
                                          <p:spTgt spid="13"/>
                                        </p:tgtEl>
                                      </p:cBhvr>
                                      <p:to x="100000" y="80000"/>
                                    </p:animScale>
                                    <p:animScale>
                                      <p:cBhvr>
                                        <p:cTn id="58" dur="166" decel="50000">
                                          <p:stCondLst>
                                            <p:cond delay="1338"/>
                                          </p:stCondLst>
                                        </p:cTn>
                                        <p:tgtEl>
                                          <p:spTgt spid="13"/>
                                        </p:tgtEl>
                                      </p:cBhvr>
                                      <p:to x="100000" y="100000"/>
                                    </p:animScale>
                                    <p:animScale>
                                      <p:cBhvr>
                                        <p:cTn id="59" dur="26">
                                          <p:stCondLst>
                                            <p:cond delay="1642"/>
                                          </p:stCondLst>
                                        </p:cTn>
                                        <p:tgtEl>
                                          <p:spTgt spid="13"/>
                                        </p:tgtEl>
                                      </p:cBhvr>
                                      <p:to x="100000" y="90000"/>
                                    </p:animScale>
                                    <p:animScale>
                                      <p:cBhvr>
                                        <p:cTn id="60" dur="166" decel="50000">
                                          <p:stCondLst>
                                            <p:cond delay="1668"/>
                                          </p:stCondLst>
                                        </p:cTn>
                                        <p:tgtEl>
                                          <p:spTgt spid="13"/>
                                        </p:tgtEl>
                                      </p:cBhvr>
                                      <p:to x="100000" y="100000"/>
                                    </p:animScale>
                                    <p:animScale>
                                      <p:cBhvr>
                                        <p:cTn id="61" dur="26">
                                          <p:stCondLst>
                                            <p:cond delay="1808"/>
                                          </p:stCondLst>
                                        </p:cTn>
                                        <p:tgtEl>
                                          <p:spTgt spid="13"/>
                                        </p:tgtEl>
                                      </p:cBhvr>
                                      <p:to x="100000" y="95000"/>
                                    </p:animScale>
                                    <p:animScale>
                                      <p:cBhvr>
                                        <p:cTn id="62" dur="166" decel="50000">
                                          <p:stCondLst>
                                            <p:cond delay="1834"/>
                                          </p:stCondLst>
                                        </p:cTn>
                                        <p:tgtEl>
                                          <p:spTgt spid="13"/>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wipe(down)">
                                      <p:cBhvr>
                                        <p:cTn id="71" dur="580">
                                          <p:stCondLst>
                                            <p:cond delay="0"/>
                                          </p:stCondLst>
                                        </p:cTn>
                                        <p:tgtEl>
                                          <p:spTgt spid="10"/>
                                        </p:tgtEl>
                                      </p:cBhvr>
                                    </p:animEffect>
                                    <p:anim calcmode="lin" valueType="num">
                                      <p:cBhvr>
                                        <p:cTn id="7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7" dur="26">
                                          <p:stCondLst>
                                            <p:cond delay="650"/>
                                          </p:stCondLst>
                                        </p:cTn>
                                        <p:tgtEl>
                                          <p:spTgt spid="10"/>
                                        </p:tgtEl>
                                      </p:cBhvr>
                                      <p:to x="100000" y="60000"/>
                                    </p:animScale>
                                    <p:animScale>
                                      <p:cBhvr>
                                        <p:cTn id="78" dur="166" decel="50000">
                                          <p:stCondLst>
                                            <p:cond delay="676"/>
                                          </p:stCondLst>
                                        </p:cTn>
                                        <p:tgtEl>
                                          <p:spTgt spid="10"/>
                                        </p:tgtEl>
                                      </p:cBhvr>
                                      <p:to x="100000" y="100000"/>
                                    </p:animScale>
                                    <p:animScale>
                                      <p:cBhvr>
                                        <p:cTn id="79" dur="26">
                                          <p:stCondLst>
                                            <p:cond delay="1312"/>
                                          </p:stCondLst>
                                        </p:cTn>
                                        <p:tgtEl>
                                          <p:spTgt spid="10"/>
                                        </p:tgtEl>
                                      </p:cBhvr>
                                      <p:to x="100000" y="80000"/>
                                    </p:animScale>
                                    <p:animScale>
                                      <p:cBhvr>
                                        <p:cTn id="80" dur="166" decel="50000">
                                          <p:stCondLst>
                                            <p:cond delay="1338"/>
                                          </p:stCondLst>
                                        </p:cTn>
                                        <p:tgtEl>
                                          <p:spTgt spid="10"/>
                                        </p:tgtEl>
                                      </p:cBhvr>
                                      <p:to x="100000" y="100000"/>
                                    </p:animScale>
                                    <p:animScale>
                                      <p:cBhvr>
                                        <p:cTn id="81" dur="26">
                                          <p:stCondLst>
                                            <p:cond delay="1642"/>
                                          </p:stCondLst>
                                        </p:cTn>
                                        <p:tgtEl>
                                          <p:spTgt spid="10"/>
                                        </p:tgtEl>
                                      </p:cBhvr>
                                      <p:to x="100000" y="90000"/>
                                    </p:animScale>
                                    <p:animScale>
                                      <p:cBhvr>
                                        <p:cTn id="82" dur="166" decel="50000">
                                          <p:stCondLst>
                                            <p:cond delay="1668"/>
                                          </p:stCondLst>
                                        </p:cTn>
                                        <p:tgtEl>
                                          <p:spTgt spid="10"/>
                                        </p:tgtEl>
                                      </p:cBhvr>
                                      <p:to x="100000" y="100000"/>
                                    </p:animScale>
                                    <p:animScale>
                                      <p:cBhvr>
                                        <p:cTn id="83" dur="26">
                                          <p:stCondLst>
                                            <p:cond delay="1808"/>
                                          </p:stCondLst>
                                        </p:cTn>
                                        <p:tgtEl>
                                          <p:spTgt spid="10"/>
                                        </p:tgtEl>
                                      </p:cBhvr>
                                      <p:to x="100000" y="95000"/>
                                    </p:animScale>
                                    <p:animScale>
                                      <p:cBhvr>
                                        <p:cTn id="84" dur="166" decel="50000">
                                          <p:stCondLst>
                                            <p:cond delay="1834"/>
                                          </p:stCondLst>
                                        </p:cTn>
                                        <p:tgtEl>
                                          <p:spTgt spid="10"/>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grpId="0" nodeType="clickEffect">
                                  <p:stCondLst>
                                    <p:cond delay="0"/>
                                  </p:stCondLst>
                                  <p:childTnLst>
                                    <p:set>
                                      <p:cBhvr>
                                        <p:cTn id="88" dur="1" fill="hold">
                                          <p:stCondLst>
                                            <p:cond delay="0"/>
                                          </p:stCondLst>
                                        </p:cTn>
                                        <p:tgtEl>
                                          <p:spTgt spid="14"/>
                                        </p:tgtEl>
                                        <p:attrNameLst>
                                          <p:attrName>style.visibility</p:attrName>
                                        </p:attrNameLst>
                                      </p:cBhvr>
                                      <p:to>
                                        <p:strVal val="visible"/>
                                      </p:to>
                                    </p:set>
                                    <p:animEffect transition="in" filter="wipe(down)">
                                      <p:cBhvr>
                                        <p:cTn id="89" dur="580">
                                          <p:stCondLst>
                                            <p:cond delay="0"/>
                                          </p:stCondLst>
                                        </p:cTn>
                                        <p:tgtEl>
                                          <p:spTgt spid="14"/>
                                        </p:tgtEl>
                                      </p:cBhvr>
                                    </p:animEffect>
                                    <p:anim calcmode="lin" valueType="num">
                                      <p:cBhvr>
                                        <p:cTn id="9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5" dur="26">
                                          <p:stCondLst>
                                            <p:cond delay="650"/>
                                          </p:stCondLst>
                                        </p:cTn>
                                        <p:tgtEl>
                                          <p:spTgt spid="14"/>
                                        </p:tgtEl>
                                      </p:cBhvr>
                                      <p:to x="100000" y="60000"/>
                                    </p:animScale>
                                    <p:animScale>
                                      <p:cBhvr>
                                        <p:cTn id="96" dur="166" decel="50000">
                                          <p:stCondLst>
                                            <p:cond delay="676"/>
                                          </p:stCondLst>
                                        </p:cTn>
                                        <p:tgtEl>
                                          <p:spTgt spid="14"/>
                                        </p:tgtEl>
                                      </p:cBhvr>
                                      <p:to x="100000" y="100000"/>
                                    </p:animScale>
                                    <p:animScale>
                                      <p:cBhvr>
                                        <p:cTn id="97" dur="26">
                                          <p:stCondLst>
                                            <p:cond delay="1312"/>
                                          </p:stCondLst>
                                        </p:cTn>
                                        <p:tgtEl>
                                          <p:spTgt spid="14"/>
                                        </p:tgtEl>
                                      </p:cBhvr>
                                      <p:to x="100000" y="80000"/>
                                    </p:animScale>
                                    <p:animScale>
                                      <p:cBhvr>
                                        <p:cTn id="98" dur="166" decel="50000">
                                          <p:stCondLst>
                                            <p:cond delay="1338"/>
                                          </p:stCondLst>
                                        </p:cTn>
                                        <p:tgtEl>
                                          <p:spTgt spid="14"/>
                                        </p:tgtEl>
                                      </p:cBhvr>
                                      <p:to x="100000" y="100000"/>
                                    </p:animScale>
                                    <p:animScale>
                                      <p:cBhvr>
                                        <p:cTn id="99" dur="26">
                                          <p:stCondLst>
                                            <p:cond delay="1642"/>
                                          </p:stCondLst>
                                        </p:cTn>
                                        <p:tgtEl>
                                          <p:spTgt spid="14"/>
                                        </p:tgtEl>
                                      </p:cBhvr>
                                      <p:to x="100000" y="90000"/>
                                    </p:animScale>
                                    <p:animScale>
                                      <p:cBhvr>
                                        <p:cTn id="100" dur="166" decel="50000">
                                          <p:stCondLst>
                                            <p:cond delay="1668"/>
                                          </p:stCondLst>
                                        </p:cTn>
                                        <p:tgtEl>
                                          <p:spTgt spid="14"/>
                                        </p:tgtEl>
                                      </p:cBhvr>
                                      <p:to x="100000" y="100000"/>
                                    </p:animScale>
                                    <p:animScale>
                                      <p:cBhvr>
                                        <p:cTn id="101" dur="26">
                                          <p:stCondLst>
                                            <p:cond delay="1808"/>
                                          </p:stCondLst>
                                        </p:cTn>
                                        <p:tgtEl>
                                          <p:spTgt spid="14"/>
                                        </p:tgtEl>
                                      </p:cBhvr>
                                      <p:to x="100000" y="95000"/>
                                    </p:animScale>
                                    <p:animScale>
                                      <p:cBhvr>
                                        <p:cTn id="102" dur="166" decel="50000">
                                          <p:stCondLst>
                                            <p:cond delay="1834"/>
                                          </p:stCondLst>
                                        </p:cTn>
                                        <p:tgtEl>
                                          <p:spTgt spid="14"/>
                                        </p:tgtEl>
                                      </p:cBhvr>
                                      <p:to x="100000" y="100000"/>
                                    </p:animScale>
                                  </p:childTnLst>
                                </p:cTn>
                              </p:par>
                            </p:childTnLst>
                          </p:cTn>
                        </p:par>
                      </p:childTnLst>
                    </p:cTn>
                  </p:par>
                  <p:par>
                    <p:cTn id="103" fill="hold">
                      <p:stCondLst>
                        <p:cond delay="indefinite"/>
                      </p:stCondLst>
                      <p:childTnLst>
                        <p:par>
                          <p:cTn id="104" fill="hold">
                            <p:stCondLst>
                              <p:cond delay="0"/>
                            </p:stCondLst>
                            <p:childTnLst>
                              <p:par>
                                <p:cTn id="105" presetID="26" presetClass="entr" presetSubtype="0" fill="hold" grpId="0" nodeType="clickEffect">
                                  <p:stCondLst>
                                    <p:cond delay="0"/>
                                  </p:stCondLst>
                                  <p:childTnLst>
                                    <p:set>
                                      <p:cBhvr>
                                        <p:cTn id="106" dur="1" fill="hold">
                                          <p:stCondLst>
                                            <p:cond delay="0"/>
                                          </p:stCondLst>
                                        </p:cTn>
                                        <p:tgtEl>
                                          <p:spTgt spid="15"/>
                                        </p:tgtEl>
                                        <p:attrNameLst>
                                          <p:attrName>style.visibility</p:attrName>
                                        </p:attrNameLst>
                                      </p:cBhvr>
                                      <p:to>
                                        <p:strVal val="visible"/>
                                      </p:to>
                                    </p:set>
                                    <p:animEffect transition="in" filter="wipe(down)">
                                      <p:cBhvr>
                                        <p:cTn id="107" dur="580">
                                          <p:stCondLst>
                                            <p:cond delay="0"/>
                                          </p:stCondLst>
                                        </p:cTn>
                                        <p:tgtEl>
                                          <p:spTgt spid="15"/>
                                        </p:tgtEl>
                                      </p:cBhvr>
                                    </p:animEffect>
                                    <p:anim calcmode="lin" valueType="num">
                                      <p:cBhvr>
                                        <p:cTn id="10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13" dur="26">
                                          <p:stCondLst>
                                            <p:cond delay="650"/>
                                          </p:stCondLst>
                                        </p:cTn>
                                        <p:tgtEl>
                                          <p:spTgt spid="15"/>
                                        </p:tgtEl>
                                      </p:cBhvr>
                                      <p:to x="100000" y="60000"/>
                                    </p:animScale>
                                    <p:animScale>
                                      <p:cBhvr>
                                        <p:cTn id="114" dur="166" decel="50000">
                                          <p:stCondLst>
                                            <p:cond delay="676"/>
                                          </p:stCondLst>
                                        </p:cTn>
                                        <p:tgtEl>
                                          <p:spTgt spid="15"/>
                                        </p:tgtEl>
                                      </p:cBhvr>
                                      <p:to x="100000" y="100000"/>
                                    </p:animScale>
                                    <p:animScale>
                                      <p:cBhvr>
                                        <p:cTn id="115" dur="26">
                                          <p:stCondLst>
                                            <p:cond delay="1312"/>
                                          </p:stCondLst>
                                        </p:cTn>
                                        <p:tgtEl>
                                          <p:spTgt spid="15"/>
                                        </p:tgtEl>
                                      </p:cBhvr>
                                      <p:to x="100000" y="80000"/>
                                    </p:animScale>
                                    <p:animScale>
                                      <p:cBhvr>
                                        <p:cTn id="116" dur="166" decel="50000">
                                          <p:stCondLst>
                                            <p:cond delay="1338"/>
                                          </p:stCondLst>
                                        </p:cTn>
                                        <p:tgtEl>
                                          <p:spTgt spid="15"/>
                                        </p:tgtEl>
                                      </p:cBhvr>
                                      <p:to x="100000" y="100000"/>
                                    </p:animScale>
                                    <p:animScale>
                                      <p:cBhvr>
                                        <p:cTn id="117" dur="26">
                                          <p:stCondLst>
                                            <p:cond delay="1642"/>
                                          </p:stCondLst>
                                        </p:cTn>
                                        <p:tgtEl>
                                          <p:spTgt spid="15"/>
                                        </p:tgtEl>
                                      </p:cBhvr>
                                      <p:to x="100000" y="90000"/>
                                    </p:animScale>
                                    <p:animScale>
                                      <p:cBhvr>
                                        <p:cTn id="118" dur="166" decel="50000">
                                          <p:stCondLst>
                                            <p:cond delay="1668"/>
                                          </p:stCondLst>
                                        </p:cTn>
                                        <p:tgtEl>
                                          <p:spTgt spid="15"/>
                                        </p:tgtEl>
                                      </p:cBhvr>
                                      <p:to x="100000" y="100000"/>
                                    </p:animScale>
                                    <p:animScale>
                                      <p:cBhvr>
                                        <p:cTn id="119" dur="26">
                                          <p:stCondLst>
                                            <p:cond delay="1808"/>
                                          </p:stCondLst>
                                        </p:cTn>
                                        <p:tgtEl>
                                          <p:spTgt spid="15"/>
                                        </p:tgtEl>
                                      </p:cBhvr>
                                      <p:to x="100000" y="95000"/>
                                    </p:animScale>
                                    <p:animScale>
                                      <p:cBhvr>
                                        <p:cTn id="1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P spid="12"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CC54C-8872-4F10-B15F-A7D1A41AC4C4}"/>
              </a:ext>
            </a:extLst>
          </p:cNvPr>
          <p:cNvSpPr>
            <a:spLocks noGrp="1"/>
          </p:cNvSpPr>
          <p:nvPr>
            <p:ph type="title"/>
          </p:nvPr>
        </p:nvSpPr>
        <p:spPr/>
        <p:txBody>
          <a:bodyPr/>
          <a:lstStyle/>
          <a:p>
            <a:r>
              <a:rPr lang="en-US" dirty="0"/>
              <a:t>Part 2: What the UN does in the world</a:t>
            </a:r>
          </a:p>
        </p:txBody>
      </p:sp>
      <p:sp>
        <p:nvSpPr>
          <p:cNvPr id="3" name="Content Placeholder 2">
            <a:extLst>
              <a:ext uri="{FF2B5EF4-FFF2-40B4-BE49-F238E27FC236}">
                <a16:creationId xmlns:a16="http://schemas.microsoft.com/office/drawing/2014/main" id="{6C8FB08A-B1FD-4920-BD5F-B1261AB1E0D2}"/>
              </a:ext>
            </a:extLst>
          </p:cNvPr>
          <p:cNvSpPr>
            <a:spLocks noGrp="1"/>
          </p:cNvSpPr>
          <p:nvPr>
            <p:ph idx="1"/>
          </p:nvPr>
        </p:nvSpPr>
        <p:spPr/>
        <p:txBody>
          <a:bodyPr vert="horz" lIns="91440" tIns="45720" rIns="91440" bIns="45720" rtlCol="0" anchor="t">
            <a:normAutofit/>
          </a:bodyPr>
          <a:lstStyle/>
          <a:p>
            <a:pPr marL="45720" indent="0">
              <a:buNone/>
            </a:pPr>
            <a:r>
              <a:rPr lang="en-GB" b="1" dirty="0">
                <a:solidFill>
                  <a:schemeClr val="tx2">
                    <a:lumMod val="50000"/>
                    <a:lumOff val="50000"/>
                  </a:schemeClr>
                </a:solidFill>
                <a:ea typeface="+mn-lt"/>
                <a:cs typeface="+mn-lt"/>
              </a:rPr>
              <a:t>The UN does many things, we will focus on two of them:</a:t>
            </a:r>
            <a:endParaRPr lang="en-US">
              <a:solidFill>
                <a:schemeClr val="tx2">
                  <a:lumMod val="50000"/>
                  <a:lumOff val="50000"/>
                </a:schemeClr>
              </a:solidFill>
            </a:endParaRPr>
          </a:p>
          <a:p>
            <a:r>
              <a:rPr lang="en-GB" b="1" dirty="0">
                <a:solidFill>
                  <a:srgbClr val="0070C0"/>
                </a:solidFill>
                <a:ea typeface="+mn-lt"/>
                <a:cs typeface="+mn-lt"/>
              </a:rPr>
              <a:t>Maintain international peace and security</a:t>
            </a:r>
          </a:p>
          <a:p>
            <a:r>
              <a:rPr lang="en-GB" b="1" dirty="0">
                <a:solidFill>
                  <a:srgbClr val="0070C0"/>
                </a:solidFill>
                <a:ea typeface="+mn-lt"/>
                <a:cs typeface="+mn-lt"/>
              </a:rPr>
              <a:t>Promote sustainable development  (SDGs)</a:t>
            </a:r>
            <a:endParaRPr lang="en-US" b="1" dirty="0">
              <a:solidFill>
                <a:srgbClr val="0070C0"/>
              </a:solidFill>
              <a:ea typeface="+mn-lt"/>
              <a:cs typeface="+mn-lt"/>
            </a:endParaRPr>
          </a:p>
          <a:p>
            <a:r>
              <a:rPr lang="en-GB" dirty="0">
                <a:ea typeface="+mn-lt"/>
                <a:cs typeface="+mn-lt"/>
              </a:rPr>
              <a:t>Protect human rights </a:t>
            </a:r>
            <a:endParaRPr lang="en-US" dirty="0">
              <a:ea typeface="+mn-lt"/>
              <a:cs typeface="+mn-lt"/>
            </a:endParaRPr>
          </a:p>
          <a:p>
            <a:r>
              <a:rPr lang="en-GB" dirty="0">
                <a:ea typeface="+mn-lt"/>
                <a:cs typeface="+mn-lt"/>
              </a:rPr>
              <a:t>Deliver humanitarian aid</a:t>
            </a:r>
            <a:endParaRPr lang="en-US" dirty="0">
              <a:ea typeface="+mn-lt"/>
              <a:cs typeface="+mn-lt"/>
            </a:endParaRPr>
          </a:p>
          <a:p>
            <a:r>
              <a:rPr lang="en-GB" dirty="0">
                <a:ea typeface="+mn-lt"/>
                <a:cs typeface="+mn-lt"/>
              </a:rPr>
              <a:t>Uphold international law</a:t>
            </a:r>
            <a:endParaRPr lang="en-US" dirty="0"/>
          </a:p>
        </p:txBody>
      </p:sp>
    </p:spTree>
    <p:extLst>
      <p:ext uri="{BB962C8B-B14F-4D97-AF65-F5344CB8AC3E}">
        <p14:creationId xmlns:p14="http://schemas.microsoft.com/office/powerpoint/2010/main" val="137081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10B72-3ECA-404A-A305-DD213E55B3D5}"/>
              </a:ext>
            </a:extLst>
          </p:cNvPr>
          <p:cNvSpPr>
            <a:spLocks noGrp="1"/>
          </p:cNvSpPr>
          <p:nvPr>
            <p:ph type="title"/>
          </p:nvPr>
        </p:nvSpPr>
        <p:spPr/>
        <p:txBody>
          <a:bodyPr>
            <a:normAutofit fontScale="90000"/>
          </a:bodyPr>
          <a:lstStyle/>
          <a:p>
            <a:r>
              <a:rPr lang="en-GB" dirty="0">
                <a:solidFill>
                  <a:schemeClr val="tx2"/>
                </a:solidFill>
              </a:rPr>
              <a:t>Sustainable Development: </a:t>
            </a:r>
            <a:r>
              <a:rPr lang="en-GB" sz="4000" dirty="0">
                <a:solidFill>
                  <a:srgbClr val="0070C0"/>
                </a:solidFill>
              </a:rPr>
              <a:t>Sustainable Development Goals </a:t>
            </a:r>
            <a:r>
              <a:rPr lang="en-GB" dirty="0">
                <a:solidFill>
                  <a:srgbClr val="0070C0"/>
                </a:solidFill>
              </a:rPr>
              <a:t>SDG</a:t>
            </a:r>
          </a:p>
        </p:txBody>
      </p:sp>
      <p:pic>
        <p:nvPicPr>
          <p:cNvPr id="5" name="Content Placeholder 4" descr="Graphical user interface, application&#10;&#10;Description automatically generated">
            <a:extLst>
              <a:ext uri="{FF2B5EF4-FFF2-40B4-BE49-F238E27FC236}">
                <a16:creationId xmlns:a16="http://schemas.microsoft.com/office/drawing/2014/main" id="{4A946473-0CF1-47C3-8065-BCFE59066B1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13892" y="2375550"/>
            <a:ext cx="8574147" cy="4343400"/>
          </a:xfrm>
        </p:spPr>
      </p:pic>
      <p:sp>
        <p:nvSpPr>
          <p:cNvPr id="6" name="TextBox 5">
            <a:extLst>
              <a:ext uri="{FF2B5EF4-FFF2-40B4-BE49-F238E27FC236}">
                <a16:creationId xmlns:a16="http://schemas.microsoft.com/office/drawing/2014/main" id="{22F2D9FB-58A0-4ED8-A2CB-15FD33AF062C}"/>
              </a:ext>
            </a:extLst>
          </p:cNvPr>
          <p:cNvSpPr txBox="1"/>
          <p:nvPr/>
        </p:nvSpPr>
        <p:spPr>
          <a:xfrm>
            <a:off x="1434352" y="1535588"/>
            <a:ext cx="9361040" cy="812530"/>
          </a:xfrm>
          <a:prstGeom prst="rect">
            <a:avLst/>
          </a:prstGeom>
          <a:noFill/>
        </p:spPr>
        <p:txBody>
          <a:bodyPr wrap="square" rtlCol="0">
            <a:spAutoFit/>
          </a:bodyPr>
          <a:lstStyle/>
          <a:p>
            <a:pPr>
              <a:lnSpc>
                <a:spcPct val="90000"/>
              </a:lnSpc>
            </a:pPr>
            <a:r>
              <a:rPr lang="en-GB" sz="2800" dirty="0">
                <a:solidFill>
                  <a:schemeClr val="tx2"/>
                </a:solidFill>
              </a:rPr>
              <a:t>The SDGs adopted </a:t>
            </a:r>
            <a:r>
              <a:rPr lang="en-GB" sz="2400" dirty="0">
                <a:solidFill>
                  <a:schemeClr val="tx2"/>
                </a:solidFill>
              </a:rPr>
              <a:t>by all the member states “The blueprint to achieve a better and more sustainable future for all.” UN</a:t>
            </a:r>
          </a:p>
        </p:txBody>
      </p:sp>
    </p:spTree>
    <p:extLst>
      <p:ext uri="{BB962C8B-B14F-4D97-AF65-F5344CB8AC3E}">
        <p14:creationId xmlns:p14="http://schemas.microsoft.com/office/powerpoint/2010/main" val="181523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EDBF3-B022-45D5-BA9A-A21E48F5A177}"/>
              </a:ext>
            </a:extLst>
          </p:cNvPr>
          <p:cNvSpPr>
            <a:spLocks noGrp="1"/>
          </p:cNvSpPr>
          <p:nvPr>
            <p:ph type="title"/>
          </p:nvPr>
        </p:nvSpPr>
        <p:spPr>
          <a:xfrm>
            <a:off x="1217614" y="220850"/>
            <a:ext cx="9753600" cy="1325562"/>
          </a:xfrm>
        </p:spPr>
        <p:txBody>
          <a:bodyPr>
            <a:normAutofit/>
          </a:bodyPr>
          <a:lstStyle/>
          <a:p>
            <a:r>
              <a:rPr lang="en-GB" dirty="0"/>
              <a:t>Sustainable Development: </a:t>
            </a:r>
            <a:r>
              <a:rPr lang="en-GB" dirty="0">
                <a:solidFill>
                  <a:srgbClr val="0070C0"/>
                </a:solidFill>
              </a:rPr>
              <a:t>COP26      SEC Glasgow</a:t>
            </a:r>
            <a:endParaRPr lang="en-GB" dirty="0"/>
          </a:p>
        </p:txBody>
      </p:sp>
      <p:sp>
        <p:nvSpPr>
          <p:cNvPr id="3" name="Content Placeholder 2">
            <a:extLst>
              <a:ext uri="{FF2B5EF4-FFF2-40B4-BE49-F238E27FC236}">
                <a16:creationId xmlns:a16="http://schemas.microsoft.com/office/drawing/2014/main" id="{C5470184-CCC6-420F-B149-4C41CF43A3B7}"/>
              </a:ext>
            </a:extLst>
          </p:cNvPr>
          <p:cNvSpPr>
            <a:spLocks noGrp="1"/>
          </p:cNvSpPr>
          <p:nvPr>
            <p:ph idx="1"/>
          </p:nvPr>
        </p:nvSpPr>
        <p:spPr>
          <a:xfrm>
            <a:off x="1217614" y="2060848"/>
            <a:ext cx="6388966" cy="4111352"/>
          </a:xfrm>
        </p:spPr>
        <p:txBody>
          <a:bodyPr vert="horz" lIns="91440" tIns="45720" rIns="91440" bIns="45720" rtlCol="0" anchor="t">
            <a:normAutofit/>
          </a:bodyPr>
          <a:lstStyle/>
          <a:p>
            <a:r>
              <a:rPr lang="en-GB" dirty="0">
                <a:solidFill>
                  <a:schemeClr val="tx2"/>
                </a:solidFill>
              </a:rPr>
              <a:t>On </a:t>
            </a:r>
            <a:r>
              <a:rPr lang="en-GB" b="1" dirty="0">
                <a:solidFill>
                  <a:schemeClr val="accent6">
                    <a:lumMod val="50000"/>
                  </a:schemeClr>
                </a:solidFill>
              </a:rPr>
              <a:t>1.11.21 -12.11.21 </a:t>
            </a:r>
            <a:r>
              <a:rPr lang="en-GB" dirty="0">
                <a:solidFill>
                  <a:schemeClr val="tx2"/>
                </a:solidFill>
              </a:rPr>
              <a:t>the COP (Conference of the Parties) meet in Glasgow to “Tackle Climate Change”</a:t>
            </a:r>
          </a:p>
          <a:p>
            <a:r>
              <a:rPr lang="en-GB" sz="2000" i="1" dirty="0">
                <a:solidFill>
                  <a:schemeClr val="tx2"/>
                </a:solidFill>
              </a:rPr>
              <a:t>“By uniting behind a green recovery from coronavirus, which creates sustainable jobs and addresses the urgent and linked challenges of public health, climate change, and biodiversity loss, we can safeguard the environment for future generations”</a:t>
            </a:r>
          </a:p>
          <a:p>
            <a:pPr marL="45720" indent="0">
              <a:buNone/>
            </a:pPr>
            <a:r>
              <a:rPr lang="en-GB" sz="1500" dirty="0">
                <a:solidFill>
                  <a:schemeClr val="tx2"/>
                </a:solidFill>
              </a:rPr>
              <a:t>https://ukcop26.org/uk-presidency/</a:t>
            </a:r>
          </a:p>
        </p:txBody>
      </p:sp>
      <p:pic>
        <p:nvPicPr>
          <p:cNvPr id="5" name="Picture 4">
            <a:extLst>
              <a:ext uri="{FF2B5EF4-FFF2-40B4-BE49-F238E27FC236}">
                <a16:creationId xmlns:a16="http://schemas.microsoft.com/office/drawing/2014/main" id="{3949D87B-8B10-4895-A9E1-C7BA63438874}"/>
              </a:ext>
            </a:extLst>
          </p:cNvPr>
          <p:cNvPicPr>
            <a:picLocks noChangeAspect="1"/>
          </p:cNvPicPr>
          <p:nvPr/>
        </p:nvPicPr>
        <p:blipFill>
          <a:blip r:embed="rId2"/>
          <a:stretch>
            <a:fillRect/>
          </a:stretch>
        </p:blipFill>
        <p:spPr>
          <a:xfrm>
            <a:off x="7625896" y="2683034"/>
            <a:ext cx="4004580" cy="2664296"/>
          </a:xfrm>
          <a:prstGeom prst="rect">
            <a:avLst/>
          </a:prstGeom>
        </p:spPr>
      </p:pic>
    </p:spTree>
    <p:extLst>
      <p:ext uri="{BB962C8B-B14F-4D97-AF65-F5344CB8AC3E}">
        <p14:creationId xmlns:p14="http://schemas.microsoft.com/office/powerpoint/2010/main" val="2506196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AAFDC-465C-444D-ADDD-1ADD03467F27}"/>
              </a:ext>
            </a:extLst>
          </p:cNvPr>
          <p:cNvSpPr>
            <a:spLocks noGrp="1"/>
          </p:cNvSpPr>
          <p:nvPr>
            <p:ph type="title"/>
          </p:nvPr>
        </p:nvSpPr>
        <p:spPr/>
        <p:txBody>
          <a:bodyPr/>
          <a:lstStyle/>
          <a:p>
            <a:r>
              <a:rPr lang="en-GB" dirty="0"/>
              <a:t>the maintenance of international peace and security</a:t>
            </a:r>
          </a:p>
        </p:txBody>
      </p:sp>
      <p:sp>
        <p:nvSpPr>
          <p:cNvPr id="3" name="Content Placeholder 2">
            <a:extLst>
              <a:ext uri="{FF2B5EF4-FFF2-40B4-BE49-F238E27FC236}">
                <a16:creationId xmlns:a16="http://schemas.microsoft.com/office/drawing/2014/main" id="{66C98255-079B-46FB-A14F-384BEB7BAAD0}"/>
              </a:ext>
            </a:extLst>
          </p:cNvPr>
          <p:cNvSpPr>
            <a:spLocks noGrp="1"/>
          </p:cNvSpPr>
          <p:nvPr>
            <p:ph idx="1"/>
          </p:nvPr>
        </p:nvSpPr>
        <p:spPr>
          <a:xfrm>
            <a:off x="1217614" y="1828800"/>
            <a:ext cx="4444750" cy="664096"/>
          </a:xfrm>
        </p:spPr>
        <p:txBody>
          <a:bodyPr>
            <a:normAutofit fontScale="92500" lnSpcReduction="10000"/>
          </a:bodyPr>
          <a:lstStyle/>
          <a:p>
            <a:pPr marL="45720" indent="0">
              <a:buNone/>
            </a:pPr>
            <a:r>
              <a:rPr lang="en-GB" b="1" dirty="0">
                <a:solidFill>
                  <a:srgbClr val="0070C0"/>
                </a:solidFill>
              </a:rPr>
              <a:t>The UN tries reduce conflicts by:</a:t>
            </a:r>
          </a:p>
          <a:p>
            <a:pPr marL="45720" indent="0">
              <a:buNone/>
            </a:pPr>
            <a:endParaRPr lang="en-GB" dirty="0"/>
          </a:p>
          <a:p>
            <a:pPr marL="45720" indent="0">
              <a:buNone/>
            </a:pPr>
            <a:endParaRPr lang="en-GB" dirty="0"/>
          </a:p>
        </p:txBody>
      </p:sp>
      <p:sp>
        <p:nvSpPr>
          <p:cNvPr id="6" name="TextBox 5">
            <a:extLst>
              <a:ext uri="{FF2B5EF4-FFF2-40B4-BE49-F238E27FC236}">
                <a16:creationId xmlns:a16="http://schemas.microsoft.com/office/drawing/2014/main" id="{001809F6-AEBA-4499-B610-F6A8F57CC687}"/>
              </a:ext>
            </a:extLst>
          </p:cNvPr>
          <p:cNvSpPr txBox="1"/>
          <p:nvPr/>
        </p:nvSpPr>
        <p:spPr>
          <a:xfrm>
            <a:off x="4438789" y="3099928"/>
            <a:ext cx="7776863" cy="3083921"/>
          </a:xfrm>
          <a:prstGeom prst="rect">
            <a:avLst/>
          </a:prstGeom>
          <a:noFill/>
        </p:spPr>
        <p:txBody>
          <a:bodyPr wrap="square" lIns="91440" tIns="45720" rIns="91440" bIns="45720" rtlCol="0" anchor="t">
            <a:spAutoFit/>
          </a:bodyPr>
          <a:lstStyle/>
          <a:p>
            <a:pPr>
              <a:lnSpc>
                <a:spcPct val="90000"/>
              </a:lnSpc>
            </a:pPr>
            <a:r>
              <a:rPr lang="en-GB" sz="2400" dirty="0">
                <a:solidFill>
                  <a:schemeClr val="tx2"/>
                </a:solidFill>
              </a:rPr>
              <a:t>UN member states send peacekeepers to areas of tension to keep the peace.  They might:</a:t>
            </a:r>
          </a:p>
          <a:p>
            <a:pPr marL="342900" indent="-342900">
              <a:lnSpc>
                <a:spcPct val="90000"/>
              </a:lnSpc>
              <a:buFont typeface="Arial" panose="020B0604020202020204" pitchFamily="34" charset="0"/>
              <a:buChar char="•"/>
            </a:pPr>
            <a:r>
              <a:rPr lang="en-GB" sz="2400" dirty="0">
                <a:solidFill>
                  <a:schemeClr val="tx2"/>
                </a:solidFill>
              </a:rPr>
              <a:t> protect civilians</a:t>
            </a:r>
          </a:p>
          <a:p>
            <a:pPr marL="342900" indent="-342900">
              <a:lnSpc>
                <a:spcPct val="90000"/>
              </a:lnSpc>
              <a:buFont typeface="Arial" panose="020B0604020202020204" pitchFamily="34" charset="0"/>
              <a:buChar char="•"/>
            </a:pPr>
            <a:r>
              <a:rPr lang="en-GB" sz="2400" dirty="0">
                <a:solidFill>
                  <a:schemeClr val="tx2"/>
                </a:solidFill>
              </a:rPr>
              <a:t> provide security during elections</a:t>
            </a:r>
          </a:p>
          <a:p>
            <a:pPr marL="342900" indent="-342900">
              <a:lnSpc>
                <a:spcPct val="90000"/>
              </a:lnSpc>
              <a:buFont typeface="Arial" panose="020B0604020202020204" pitchFamily="34" charset="0"/>
              <a:buChar char="•"/>
            </a:pPr>
            <a:r>
              <a:rPr lang="en-GB" sz="2400" dirty="0">
                <a:solidFill>
                  <a:schemeClr val="tx2"/>
                </a:solidFill>
              </a:rPr>
              <a:t> monitor peace processes</a:t>
            </a:r>
          </a:p>
          <a:p>
            <a:pPr marL="342900" indent="-342900">
              <a:lnSpc>
                <a:spcPct val="90000"/>
              </a:lnSpc>
              <a:buFont typeface="Arial" panose="020B0604020202020204" pitchFamily="34" charset="0"/>
              <a:buChar char="•"/>
            </a:pPr>
            <a:r>
              <a:rPr lang="en-GB" sz="2400" dirty="0">
                <a:solidFill>
                  <a:schemeClr val="tx2"/>
                </a:solidFill>
              </a:rPr>
              <a:t> reinforce ceasefires so that negotiations can take place</a:t>
            </a:r>
          </a:p>
          <a:p>
            <a:pPr marL="342900" indent="-342900">
              <a:lnSpc>
                <a:spcPct val="90000"/>
              </a:lnSpc>
              <a:buFont typeface="Arial" panose="020B0604020202020204" pitchFamily="34" charset="0"/>
              <a:buChar char="•"/>
            </a:pPr>
            <a:r>
              <a:rPr lang="en-GB" sz="2400" dirty="0">
                <a:solidFill>
                  <a:schemeClr val="tx2"/>
                </a:solidFill>
              </a:rPr>
              <a:t>prevent aircraft flying </a:t>
            </a:r>
          </a:p>
          <a:p>
            <a:pPr>
              <a:lnSpc>
                <a:spcPct val="90000"/>
              </a:lnSpc>
            </a:pPr>
            <a:r>
              <a:rPr lang="en-GB" sz="2400" dirty="0">
                <a:solidFill>
                  <a:schemeClr val="tx2"/>
                </a:solidFill>
              </a:rPr>
              <a:t>    over areas in a no-fly zone.</a:t>
            </a:r>
          </a:p>
        </p:txBody>
      </p:sp>
      <p:pic>
        <p:nvPicPr>
          <p:cNvPr id="5" name="Picture 4">
            <a:extLst>
              <a:ext uri="{FF2B5EF4-FFF2-40B4-BE49-F238E27FC236}">
                <a16:creationId xmlns:a16="http://schemas.microsoft.com/office/drawing/2014/main" id="{D852AEE1-0414-4113-950B-20B7D2531A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643" y="4365104"/>
            <a:ext cx="3501962" cy="2300928"/>
          </a:xfrm>
          <a:prstGeom prst="rect">
            <a:avLst/>
          </a:prstGeom>
        </p:spPr>
      </p:pic>
      <p:pic>
        <p:nvPicPr>
          <p:cNvPr id="9" name="Picture 8">
            <a:extLst>
              <a:ext uri="{FF2B5EF4-FFF2-40B4-BE49-F238E27FC236}">
                <a16:creationId xmlns:a16="http://schemas.microsoft.com/office/drawing/2014/main" id="{8B8A7D6A-9FAC-406E-81B1-302E69E435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546" y="1070295"/>
            <a:ext cx="3247082" cy="1824860"/>
          </a:xfrm>
          <a:prstGeom prst="rect">
            <a:avLst/>
          </a:prstGeom>
        </p:spPr>
      </p:pic>
      <p:pic>
        <p:nvPicPr>
          <p:cNvPr id="11" name="Picture 10" descr="A picture containing person&#10;&#10;Description automatically generated">
            <a:extLst>
              <a:ext uri="{FF2B5EF4-FFF2-40B4-BE49-F238E27FC236}">
                <a16:creationId xmlns:a16="http://schemas.microsoft.com/office/drawing/2014/main" id="{07B1B77C-D068-4689-BE37-7BF6F8808F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6781" y="5101967"/>
            <a:ext cx="2422402" cy="1613925"/>
          </a:xfrm>
          <a:prstGeom prst="rect">
            <a:avLst/>
          </a:prstGeom>
        </p:spPr>
      </p:pic>
      <p:sp>
        <p:nvSpPr>
          <p:cNvPr id="4" name="TextBox 3">
            <a:extLst>
              <a:ext uri="{FF2B5EF4-FFF2-40B4-BE49-F238E27FC236}">
                <a16:creationId xmlns:a16="http://schemas.microsoft.com/office/drawing/2014/main" id="{D391B53C-B5A1-4058-A7FB-60F3E1D02135}"/>
              </a:ext>
            </a:extLst>
          </p:cNvPr>
          <p:cNvSpPr txBox="1"/>
          <p:nvPr/>
        </p:nvSpPr>
        <p:spPr>
          <a:xfrm>
            <a:off x="569542" y="2417451"/>
            <a:ext cx="3501962" cy="1754326"/>
          </a:xfrm>
          <a:prstGeom prst="rect">
            <a:avLst/>
          </a:prstGeom>
          <a:noFill/>
        </p:spPr>
        <p:txBody>
          <a:bodyPr wrap="square" rtlCol="0">
            <a:spAutoFit/>
          </a:bodyPr>
          <a:lstStyle/>
          <a:p>
            <a:pPr>
              <a:lnSpc>
                <a:spcPct val="90000"/>
              </a:lnSpc>
            </a:pPr>
            <a:r>
              <a:rPr lang="en-GB" sz="3200" b="1" dirty="0">
                <a:solidFill>
                  <a:srgbClr val="0070C0"/>
                </a:solidFill>
              </a:rPr>
              <a:t>Peace keeping and having peace keepers</a:t>
            </a:r>
          </a:p>
          <a:p>
            <a:pPr>
              <a:lnSpc>
                <a:spcPct val="90000"/>
              </a:lnSpc>
            </a:pPr>
            <a:endParaRPr lang="en-GB" sz="2400" dirty="0"/>
          </a:p>
        </p:txBody>
      </p:sp>
    </p:spTree>
    <p:extLst>
      <p:ext uri="{BB962C8B-B14F-4D97-AF65-F5344CB8AC3E}">
        <p14:creationId xmlns:p14="http://schemas.microsoft.com/office/powerpoint/2010/main" val="1362982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24A85-9E17-4205-918A-2916177EB765}"/>
              </a:ext>
            </a:extLst>
          </p:cNvPr>
          <p:cNvSpPr>
            <a:spLocks noGrp="1"/>
          </p:cNvSpPr>
          <p:nvPr>
            <p:ph type="title"/>
          </p:nvPr>
        </p:nvSpPr>
        <p:spPr/>
        <p:txBody>
          <a:bodyPr/>
          <a:lstStyle/>
          <a:p>
            <a:r>
              <a:rPr lang="en-GB" dirty="0"/>
              <a:t>the maintenance of international peace and security</a:t>
            </a:r>
          </a:p>
        </p:txBody>
      </p:sp>
      <p:sp>
        <p:nvSpPr>
          <p:cNvPr id="3" name="Content Placeholder 2">
            <a:extLst>
              <a:ext uri="{FF2B5EF4-FFF2-40B4-BE49-F238E27FC236}">
                <a16:creationId xmlns:a16="http://schemas.microsoft.com/office/drawing/2014/main" id="{6639452A-5185-4AF0-B8CC-A70B74D614EF}"/>
              </a:ext>
            </a:extLst>
          </p:cNvPr>
          <p:cNvSpPr>
            <a:spLocks noGrp="1"/>
          </p:cNvSpPr>
          <p:nvPr>
            <p:ph idx="1"/>
          </p:nvPr>
        </p:nvSpPr>
        <p:spPr>
          <a:xfrm>
            <a:off x="1297602" y="3187696"/>
            <a:ext cx="10403408" cy="3168353"/>
          </a:xfrm>
        </p:spPr>
        <p:txBody>
          <a:bodyPr vert="horz" lIns="91440" tIns="45720" rIns="91440" bIns="45720" rtlCol="0" anchor="t">
            <a:normAutofit/>
          </a:bodyPr>
          <a:lstStyle/>
          <a:p>
            <a:pPr marL="45720" indent="0">
              <a:buNone/>
            </a:pPr>
            <a:r>
              <a:rPr lang="en-GB" dirty="0">
                <a:solidFill>
                  <a:schemeClr val="tx2"/>
                </a:solidFill>
                <a:effectLst/>
                <a:latin typeface="Helvetica" panose="020B0604020202020204" pitchFamily="34" charset="0"/>
                <a:ea typeface="Times New Roman" panose="02020603050405020304" pitchFamily="18" charset="0"/>
              </a:rPr>
              <a:t>Restrictions or bans that are imposed on a country that is not acting in a way that the UN considers as correct.</a:t>
            </a:r>
            <a:endParaRPr lang="en-GB" dirty="0">
              <a:solidFill>
                <a:schemeClr val="tx2"/>
              </a:solidFill>
              <a:effectLst/>
              <a:latin typeface="Times New Roman" panose="02020603050405020304" pitchFamily="18" charset="0"/>
              <a:ea typeface="Times New Roman" panose="02020603050405020304" pitchFamily="18" charset="0"/>
            </a:endParaRPr>
          </a:p>
          <a:p>
            <a:pPr marL="45720" indent="0">
              <a:buNone/>
            </a:pPr>
            <a:r>
              <a:rPr lang="en-GB" sz="2000" i="1" dirty="0">
                <a:solidFill>
                  <a:schemeClr val="tx2"/>
                </a:solidFill>
                <a:effectLst/>
              </a:rPr>
              <a:t>“The Security Council can take action to maintain or restore international peace and security under Chapter VII of the United Nations Charter. Sanctions measures, under Article 41, encompass a broad range of enforcement options that do not involve the use of armed force”</a:t>
            </a:r>
          </a:p>
          <a:p>
            <a:pPr marL="45720" indent="0">
              <a:buNone/>
            </a:pPr>
            <a:r>
              <a:rPr lang="en-GB" dirty="0">
                <a:solidFill>
                  <a:schemeClr val="tx2"/>
                </a:solidFill>
              </a:rPr>
              <a:t>https://www.un.org/securitycouncil/sanctions/information</a:t>
            </a:r>
          </a:p>
          <a:p>
            <a:pPr marL="45720" indent="0">
              <a:buNone/>
            </a:pPr>
            <a:endParaRPr lang="en-GB" dirty="0"/>
          </a:p>
          <a:p>
            <a:endParaRPr lang="en-GB" dirty="0"/>
          </a:p>
        </p:txBody>
      </p:sp>
      <p:sp>
        <p:nvSpPr>
          <p:cNvPr id="4" name="TextBox 3">
            <a:extLst>
              <a:ext uri="{FF2B5EF4-FFF2-40B4-BE49-F238E27FC236}">
                <a16:creationId xmlns:a16="http://schemas.microsoft.com/office/drawing/2014/main" id="{DEAE02CE-339F-42C9-85FA-BBA29C559A1B}"/>
              </a:ext>
            </a:extLst>
          </p:cNvPr>
          <p:cNvSpPr txBox="1"/>
          <p:nvPr/>
        </p:nvSpPr>
        <p:spPr>
          <a:xfrm flipH="1">
            <a:off x="1304286" y="2101560"/>
            <a:ext cx="3417524" cy="584775"/>
          </a:xfrm>
          <a:prstGeom prst="rect">
            <a:avLst/>
          </a:prstGeom>
          <a:noFill/>
        </p:spPr>
        <p:txBody>
          <a:bodyPr wrap="square" rtlCol="0">
            <a:spAutoFit/>
          </a:bodyPr>
          <a:lstStyle/>
          <a:p>
            <a:pPr marL="45720" indent="0">
              <a:buNone/>
            </a:pPr>
            <a:r>
              <a:rPr lang="en-GB" sz="3200" b="1" dirty="0">
                <a:solidFill>
                  <a:srgbClr val="0070C0"/>
                </a:solidFill>
              </a:rPr>
              <a:t>Sanctions</a:t>
            </a:r>
          </a:p>
        </p:txBody>
      </p:sp>
    </p:spTree>
    <p:extLst>
      <p:ext uri="{BB962C8B-B14F-4D97-AF65-F5344CB8AC3E}">
        <p14:creationId xmlns:p14="http://schemas.microsoft.com/office/powerpoint/2010/main" val="296916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United Nations</a:t>
            </a:r>
          </a:p>
        </p:txBody>
      </p:sp>
      <p:sp>
        <p:nvSpPr>
          <p:cNvPr id="3" name="Content Placeholder 2"/>
          <p:cNvSpPr>
            <a:spLocks noGrp="1"/>
          </p:cNvSpPr>
          <p:nvPr>
            <p:ph idx="1"/>
          </p:nvPr>
        </p:nvSpPr>
        <p:spPr>
          <a:xfrm>
            <a:off x="1217614" y="4458851"/>
            <a:ext cx="9753600" cy="1628219"/>
          </a:xfrm>
        </p:spPr>
        <p:txBody>
          <a:bodyPr vert="horz" lIns="91440" tIns="45720" rIns="91440" bIns="45720" rtlCol="0" anchor="t">
            <a:normAutofit lnSpcReduction="10000"/>
          </a:bodyPr>
          <a:lstStyle/>
          <a:p>
            <a:r>
              <a:rPr lang="en-US" dirty="0"/>
              <a:t>An International organization founded in 1945 after World War II </a:t>
            </a:r>
            <a:r>
              <a:rPr lang="en-US" b="1" dirty="0"/>
              <a:t> with a</a:t>
            </a:r>
            <a:r>
              <a:rPr lang="en-GB" b="1" dirty="0"/>
              <a:t> central mission: the maintenance of international peace and security</a:t>
            </a:r>
          </a:p>
          <a:p>
            <a:r>
              <a:rPr lang="en-GB" dirty="0"/>
              <a:t>UN Charter is the foundational treaty signed in 1945</a:t>
            </a:r>
          </a:p>
          <a:p>
            <a:endParaRPr lang="en-GB" b="1" dirty="0"/>
          </a:p>
        </p:txBody>
      </p:sp>
      <p:pic>
        <p:nvPicPr>
          <p:cNvPr id="5" name="Picture 4" descr="A picture containing weapon, outdoor, bomb, smoke&#10;&#10;Description automatically generated">
            <a:extLst>
              <a:ext uri="{FF2B5EF4-FFF2-40B4-BE49-F238E27FC236}">
                <a16:creationId xmlns:a16="http://schemas.microsoft.com/office/drawing/2014/main" id="{6549B3E7-4B4D-4957-B6D7-0D472CA02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2224" y="5438"/>
            <a:ext cx="3477344" cy="4155426"/>
          </a:xfrm>
          <a:prstGeom prst="rect">
            <a:avLst/>
          </a:prstGeom>
        </p:spPr>
      </p:pic>
      <p:pic>
        <p:nvPicPr>
          <p:cNvPr id="1026" name="Picture 2" descr="Ruins of Caen, France after World War II | Pikrepo">
            <a:extLst>
              <a:ext uri="{FF2B5EF4-FFF2-40B4-BE49-F238E27FC236}">
                <a16:creationId xmlns:a16="http://schemas.microsoft.com/office/drawing/2014/main" id="{70F19AB5-8C6A-45EB-91A1-9764F6D327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97" y="1657206"/>
            <a:ext cx="1728511" cy="26798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grass, fence, outdoor, building&#10;&#10;Description automatically generated">
            <a:extLst>
              <a:ext uri="{FF2B5EF4-FFF2-40B4-BE49-F238E27FC236}">
                <a16:creationId xmlns:a16="http://schemas.microsoft.com/office/drawing/2014/main" id="{10B728AA-67B4-4330-84CE-8A316F7C79C3}"/>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2577075" y="2428988"/>
            <a:ext cx="2619375" cy="1743075"/>
          </a:xfrm>
          <a:prstGeom prst="rect">
            <a:avLst/>
          </a:prstGeom>
        </p:spPr>
      </p:pic>
      <p:pic>
        <p:nvPicPr>
          <p:cNvPr id="1028" name="Picture 4">
            <a:extLst>
              <a:ext uri="{FF2B5EF4-FFF2-40B4-BE49-F238E27FC236}">
                <a16:creationId xmlns:a16="http://schemas.microsoft.com/office/drawing/2014/main" id="{DAC16256-A783-4532-A835-10230F2A23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8257" y="1706427"/>
            <a:ext cx="2727610" cy="216764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34F65C3-1D11-41A3-82A6-63739FAF274C}"/>
              </a:ext>
            </a:extLst>
          </p:cNvPr>
          <p:cNvSpPr txBox="1"/>
          <p:nvPr/>
        </p:nvSpPr>
        <p:spPr>
          <a:xfrm>
            <a:off x="1715910" y="6087070"/>
            <a:ext cx="8050909" cy="584775"/>
          </a:xfrm>
          <a:prstGeom prst="rect">
            <a:avLst/>
          </a:prstGeom>
          <a:noFill/>
        </p:spPr>
        <p:txBody>
          <a:bodyPr wrap="square" rtlCol="0">
            <a:spAutoFit/>
          </a:bodyPr>
          <a:lstStyle/>
          <a:p>
            <a:r>
              <a:rPr lang="en-US" sz="3200" dirty="0"/>
              <a:t>The UN now has 193 member states </a:t>
            </a:r>
            <a:endParaRPr lang="en-US" sz="3200" b="1" dirty="0"/>
          </a:p>
        </p:txBody>
      </p:sp>
    </p:spTree>
    <p:extLst>
      <p:ext uri="{BB962C8B-B14F-4D97-AF65-F5344CB8AC3E}">
        <p14:creationId xmlns:p14="http://schemas.microsoft.com/office/powerpoint/2010/main" val="293697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45A8-5CAE-4736-909B-DA8BAEA90652}"/>
              </a:ext>
            </a:extLst>
          </p:cNvPr>
          <p:cNvSpPr>
            <a:spLocks noGrp="1"/>
          </p:cNvSpPr>
          <p:nvPr>
            <p:ph type="title"/>
          </p:nvPr>
        </p:nvSpPr>
        <p:spPr/>
        <p:txBody>
          <a:bodyPr/>
          <a:lstStyle/>
          <a:p>
            <a:r>
              <a:rPr lang="en-GB" dirty="0"/>
              <a:t>the maintenance of international peace and security</a:t>
            </a:r>
          </a:p>
        </p:txBody>
      </p:sp>
      <p:sp>
        <p:nvSpPr>
          <p:cNvPr id="3" name="Content Placeholder 2">
            <a:extLst>
              <a:ext uri="{FF2B5EF4-FFF2-40B4-BE49-F238E27FC236}">
                <a16:creationId xmlns:a16="http://schemas.microsoft.com/office/drawing/2014/main" id="{C70D923B-1024-430B-B59B-5707B8B8C80E}"/>
              </a:ext>
            </a:extLst>
          </p:cNvPr>
          <p:cNvSpPr>
            <a:spLocks noGrp="1"/>
          </p:cNvSpPr>
          <p:nvPr>
            <p:ph idx="1"/>
          </p:nvPr>
        </p:nvSpPr>
        <p:spPr>
          <a:xfrm>
            <a:off x="1244916" y="2853344"/>
            <a:ext cx="9753600" cy="3730017"/>
          </a:xfrm>
        </p:spPr>
        <p:txBody>
          <a:bodyPr>
            <a:normAutofit fontScale="92500"/>
          </a:bodyPr>
          <a:lstStyle/>
          <a:p>
            <a:pPr marL="45720" indent="0">
              <a:buNone/>
            </a:pPr>
            <a:r>
              <a:rPr lang="en-GB" dirty="0">
                <a:solidFill>
                  <a:schemeClr val="tx2"/>
                </a:solidFill>
              </a:rPr>
              <a:t>What is a treaty?</a:t>
            </a:r>
          </a:p>
          <a:p>
            <a:r>
              <a:rPr lang="en-GB" dirty="0">
                <a:solidFill>
                  <a:schemeClr val="tx2"/>
                </a:solidFill>
              </a:rPr>
              <a:t>A treaty is…</a:t>
            </a:r>
          </a:p>
          <a:p>
            <a:pPr marL="45720" indent="0">
              <a:buNone/>
            </a:pPr>
            <a:r>
              <a:rPr lang="en-GB" dirty="0">
                <a:solidFill>
                  <a:schemeClr val="tx2"/>
                </a:solidFill>
              </a:rPr>
              <a:t>…a binding formal agreement in international law.  It is a contract between two or more groups, usually states or international organisations.  They agree to the terms written in the document; it is an exchange of promises.</a:t>
            </a:r>
          </a:p>
          <a:p>
            <a:pPr marL="45720" indent="0">
              <a:buNone/>
            </a:pPr>
            <a:r>
              <a:rPr lang="en-GB" dirty="0">
                <a:solidFill>
                  <a:schemeClr val="tx2"/>
                </a:solidFill>
              </a:rPr>
              <a:t>Can you think of some examples?</a:t>
            </a:r>
          </a:p>
          <a:p>
            <a:pPr marL="45720" indent="0">
              <a:buNone/>
            </a:pPr>
            <a:r>
              <a:rPr lang="en-GB" dirty="0">
                <a:solidFill>
                  <a:schemeClr val="tx2"/>
                </a:solidFill>
              </a:rPr>
              <a:t>A UN treaty that became law on 22.1.21 for the countries who have ratified it, is the Treaty for the Prohibition of Nuclear Weapons</a:t>
            </a:r>
          </a:p>
          <a:p>
            <a:pPr marL="45720" indent="0">
              <a:buNone/>
            </a:pPr>
            <a:endParaRPr lang="en-GB" dirty="0"/>
          </a:p>
          <a:p>
            <a:pPr marL="45720" indent="0">
              <a:buNone/>
            </a:pPr>
            <a:endParaRPr lang="en-GB" dirty="0"/>
          </a:p>
          <a:p>
            <a:pPr marL="45720" indent="0">
              <a:buNone/>
            </a:pPr>
            <a:endParaRPr lang="en-GB" dirty="0"/>
          </a:p>
          <a:p>
            <a:endParaRPr lang="en-GB" dirty="0"/>
          </a:p>
          <a:p>
            <a:endParaRPr lang="en-GB" dirty="0"/>
          </a:p>
        </p:txBody>
      </p:sp>
      <p:sp>
        <p:nvSpPr>
          <p:cNvPr id="4" name="TextBox 3">
            <a:extLst>
              <a:ext uri="{FF2B5EF4-FFF2-40B4-BE49-F238E27FC236}">
                <a16:creationId xmlns:a16="http://schemas.microsoft.com/office/drawing/2014/main" id="{277DDDED-005A-43FF-85F6-0D08F5A35545}"/>
              </a:ext>
            </a:extLst>
          </p:cNvPr>
          <p:cNvSpPr txBox="1"/>
          <p:nvPr/>
        </p:nvSpPr>
        <p:spPr>
          <a:xfrm>
            <a:off x="1341884" y="2132856"/>
            <a:ext cx="1944216" cy="535531"/>
          </a:xfrm>
          <a:prstGeom prst="rect">
            <a:avLst/>
          </a:prstGeom>
          <a:noFill/>
        </p:spPr>
        <p:txBody>
          <a:bodyPr wrap="square" rtlCol="0">
            <a:spAutoFit/>
          </a:bodyPr>
          <a:lstStyle/>
          <a:p>
            <a:pPr>
              <a:lnSpc>
                <a:spcPct val="90000"/>
              </a:lnSpc>
            </a:pPr>
            <a:r>
              <a:rPr lang="en-GB" sz="3200" b="1" dirty="0">
                <a:solidFill>
                  <a:srgbClr val="0070C0"/>
                </a:solidFill>
              </a:rPr>
              <a:t>Treaties</a:t>
            </a:r>
          </a:p>
        </p:txBody>
      </p:sp>
    </p:spTree>
    <p:extLst>
      <p:ext uri="{BB962C8B-B14F-4D97-AF65-F5344CB8AC3E}">
        <p14:creationId xmlns:p14="http://schemas.microsoft.com/office/powerpoint/2010/main" val="1592554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03084-84BC-4E90-9639-E86A469727F8}"/>
              </a:ext>
            </a:extLst>
          </p:cNvPr>
          <p:cNvSpPr>
            <a:spLocks noGrp="1"/>
          </p:cNvSpPr>
          <p:nvPr>
            <p:ph type="title"/>
          </p:nvPr>
        </p:nvSpPr>
        <p:spPr/>
        <p:txBody>
          <a:bodyPr/>
          <a:lstStyle/>
          <a:p>
            <a:r>
              <a:rPr lang="en-GB" dirty="0">
                <a:ea typeface="+mj-lt"/>
                <a:cs typeface="+mj-lt"/>
              </a:rPr>
              <a:t>To what extent is the UN effective?</a:t>
            </a:r>
            <a:endParaRPr lang="en-US" dirty="0"/>
          </a:p>
        </p:txBody>
      </p:sp>
      <p:sp>
        <p:nvSpPr>
          <p:cNvPr id="3" name="Content Placeholder 2">
            <a:extLst>
              <a:ext uri="{FF2B5EF4-FFF2-40B4-BE49-F238E27FC236}">
                <a16:creationId xmlns:a16="http://schemas.microsoft.com/office/drawing/2014/main" id="{7ED5B12D-6FEF-4C79-8338-300A2D19B606}"/>
              </a:ext>
            </a:extLst>
          </p:cNvPr>
          <p:cNvSpPr>
            <a:spLocks noGrp="1"/>
          </p:cNvSpPr>
          <p:nvPr>
            <p:ph idx="1"/>
          </p:nvPr>
        </p:nvSpPr>
        <p:spPr/>
        <p:txBody>
          <a:bodyPr vert="horz" lIns="91440" tIns="45720" rIns="91440" bIns="45720" rtlCol="0" anchor="t">
            <a:normAutofit/>
          </a:bodyPr>
          <a:lstStyle/>
          <a:p>
            <a:pPr marL="45720" indent="0">
              <a:buNone/>
            </a:pPr>
            <a:r>
              <a:rPr lang="en-US" dirty="0">
                <a:ea typeface="+mn-lt"/>
                <a:cs typeface="+mn-lt"/>
              </a:rPr>
              <a:t>"Together, through the UN, the world has eradicated smallpox, closed the ozone hole, and brought stability to war-torn countries; we’ve protected tens of millions of children from disease; given refugees help and hope; enshrined human rights into international law; and all countries have signed up to the collective promise of the Sustainable Development Goals.</a:t>
            </a:r>
            <a:endParaRPr lang="en-US" dirty="0"/>
          </a:p>
          <a:p>
            <a:pPr marL="45720" indent="0">
              <a:buNone/>
            </a:pPr>
            <a:r>
              <a:rPr lang="en-US" dirty="0">
                <a:ea typeface="+mn-lt"/>
                <a:cs typeface="+mn-lt"/>
              </a:rPr>
              <a:t>The UN Foundation is committed to delivering on the promise of the United Nations. We are proud to carry it in our name. We are determined to see it succeed.</a:t>
            </a:r>
            <a:endParaRPr lang="en-US" dirty="0"/>
          </a:p>
          <a:p>
            <a:pPr marL="45720" indent="0">
              <a:buNone/>
            </a:pPr>
            <a:r>
              <a:rPr lang="en-US" dirty="0">
                <a:ea typeface="+mn-lt"/>
                <a:cs typeface="+mn-lt"/>
              </a:rPr>
              <a:t>When we act together, change happens."   </a:t>
            </a:r>
            <a:r>
              <a:rPr lang="en-US" sz="1800" dirty="0">
                <a:ea typeface="+mn-lt"/>
                <a:cs typeface="+mn-lt"/>
              </a:rPr>
              <a:t>UN Foundation</a:t>
            </a:r>
            <a:endParaRPr lang="en-US" sz="1800"/>
          </a:p>
          <a:p>
            <a:endParaRPr lang="en-US" dirty="0"/>
          </a:p>
        </p:txBody>
      </p:sp>
    </p:spTree>
    <p:extLst>
      <p:ext uri="{BB962C8B-B14F-4D97-AF65-F5344CB8AC3E}">
        <p14:creationId xmlns:p14="http://schemas.microsoft.com/office/powerpoint/2010/main" val="2298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312E0-AB36-48D6-9A2C-FBFC8E3B1E43}"/>
              </a:ext>
            </a:extLst>
          </p:cNvPr>
          <p:cNvSpPr>
            <a:spLocks noGrp="1"/>
          </p:cNvSpPr>
          <p:nvPr>
            <p:ph type="title"/>
          </p:nvPr>
        </p:nvSpPr>
        <p:spPr/>
        <p:txBody>
          <a:bodyPr/>
          <a:lstStyle/>
          <a:p>
            <a:r>
              <a:rPr lang="en-GB" dirty="0"/>
              <a:t>To what extent is the UN effective?</a:t>
            </a:r>
          </a:p>
        </p:txBody>
      </p:sp>
      <p:sp>
        <p:nvSpPr>
          <p:cNvPr id="3" name="Content Placeholder 2">
            <a:extLst>
              <a:ext uri="{FF2B5EF4-FFF2-40B4-BE49-F238E27FC236}">
                <a16:creationId xmlns:a16="http://schemas.microsoft.com/office/drawing/2014/main" id="{4C6C3D4D-ADB5-4F8D-BC79-197FE13756B1}"/>
              </a:ext>
            </a:extLst>
          </p:cNvPr>
          <p:cNvSpPr>
            <a:spLocks noGrp="1"/>
          </p:cNvSpPr>
          <p:nvPr>
            <p:ph idx="1"/>
          </p:nvPr>
        </p:nvSpPr>
        <p:spPr/>
        <p:txBody>
          <a:bodyPr vert="horz" lIns="91440" tIns="45720" rIns="91440" bIns="45720" rtlCol="0" anchor="t">
            <a:normAutofit fontScale="92500" lnSpcReduction="20000"/>
          </a:bodyPr>
          <a:lstStyle/>
          <a:p>
            <a:pPr marL="45720" indent="0">
              <a:buNone/>
            </a:pPr>
            <a:r>
              <a:rPr lang="en-GB" dirty="0"/>
              <a:t>Think about its role:</a:t>
            </a:r>
          </a:p>
          <a:p>
            <a:r>
              <a:rPr lang="en-GB" dirty="0"/>
              <a:t>Maintain international peace and security</a:t>
            </a:r>
          </a:p>
          <a:p>
            <a:r>
              <a:rPr lang="en-GB">
                <a:ea typeface="+mn-lt"/>
                <a:cs typeface="+mn-lt"/>
              </a:rPr>
              <a:t>Promote sustainable development  (SDGs)</a:t>
            </a:r>
            <a:endParaRPr lang="en-GB" dirty="0"/>
          </a:p>
          <a:p>
            <a:r>
              <a:rPr lang="en-GB" dirty="0"/>
              <a:t>Protect human rights </a:t>
            </a:r>
          </a:p>
          <a:p>
            <a:r>
              <a:rPr lang="en-GB"/>
              <a:t>Deliver humanitarian aid</a:t>
            </a:r>
          </a:p>
          <a:p>
            <a:r>
              <a:rPr lang="en-GB" dirty="0"/>
              <a:t>Uphold international law</a:t>
            </a:r>
          </a:p>
          <a:p>
            <a:pPr marL="45720" indent="0">
              <a:buNone/>
            </a:pPr>
            <a:endParaRPr lang="en-GB" dirty="0"/>
          </a:p>
          <a:p>
            <a:pPr marL="45720" indent="0">
              <a:buNone/>
            </a:pPr>
            <a:r>
              <a:rPr lang="en-GB" b="1" dirty="0"/>
              <a:t>The UN gets countries talking to each other.  It has been criticized for not being able to do enough but if it was stronger, would it lose co-operation</a:t>
            </a:r>
            <a:r>
              <a:rPr lang="en-GB" dirty="0"/>
              <a:t>?</a:t>
            </a:r>
          </a:p>
        </p:txBody>
      </p:sp>
    </p:spTree>
    <p:extLst>
      <p:ext uri="{BB962C8B-B14F-4D97-AF65-F5344CB8AC3E}">
        <p14:creationId xmlns:p14="http://schemas.microsoft.com/office/powerpoint/2010/main" val="288279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D3192-ECF6-4FF4-952B-7812DFA0A551}"/>
              </a:ext>
            </a:extLst>
          </p:cNvPr>
          <p:cNvSpPr>
            <a:spLocks noGrp="1"/>
          </p:cNvSpPr>
          <p:nvPr>
            <p:ph type="title"/>
          </p:nvPr>
        </p:nvSpPr>
        <p:spPr/>
        <p:txBody>
          <a:bodyPr/>
          <a:lstStyle/>
          <a:p>
            <a:r>
              <a:rPr lang="en-US" dirty="0"/>
              <a:t>Part 3: How the UN makes international laws</a:t>
            </a:r>
          </a:p>
        </p:txBody>
      </p:sp>
      <p:sp>
        <p:nvSpPr>
          <p:cNvPr id="3" name="Content Placeholder 2">
            <a:extLst>
              <a:ext uri="{FF2B5EF4-FFF2-40B4-BE49-F238E27FC236}">
                <a16:creationId xmlns:a16="http://schemas.microsoft.com/office/drawing/2014/main" id="{625D72A9-8AAE-4DD0-A17E-49DD82EC1EC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00376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0030A-A526-476A-9E7A-398642DB69A8}"/>
              </a:ext>
            </a:extLst>
          </p:cNvPr>
          <p:cNvSpPr>
            <a:spLocks noGrp="1"/>
          </p:cNvSpPr>
          <p:nvPr>
            <p:ph type="title"/>
          </p:nvPr>
        </p:nvSpPr>
        <p:spPr/>
        <p:txBody>
          <a:bodyPr>
            <a:normAutofit/>
          </a:bodyPr>
          <a:lstStyle/>
          <a:p>
            <a:r>
              <a:rPr lang="en-US" dirty="0" err="1"/>
              <a:t>TReaties</a:t>
            </a:r>
            <a:endParaRPr lang="en-US" sz="1400" dirty="0" err="1"/>
          </a:p>
        </p:txBody>
      </p:sp>
      <p:sp>
        <p:nvSpPr>
          <p:cNvPr id="6" name="Content Placeholder 5">
            <a:extLst>
              <a:ext uri="{FF2B5EF4-FFF2-40B4-BE49-F238E27FC236}">
                <a16:creationId xmlns:a16="http://schemas.microsoft.com/office/drawing/2014/main" id="{C4CB8391-174F-4D72-ABF8-6A7F854066EF}"/>
              </a:ext>
            </a:extLst>
          </p:cNvPr>
          <p:cNvSpPr>
            <a:spLocks noGrp="1"/>
          </p:cNvSpPr>
          <p:nvPr>
            <p:ph idx="1"/>
          </p:nvPr>
        </p:nvSpPr>
        <p:spPr/>
        <p:txBody>
          <a:bodyPr vert="horz" lIns="91440" tIns="45720" rIns="91440" bIns="45720" rtlCol="0" anchor="t">
            <a:normAutofit/>
          </a:bodyPr>
          <a:lstStyle/>
          <a:p>
            <a:r>
              <a:rPr lang="en-US" dirty="0"/>
              <a:t>Domestic law and international law are different.   Domestic law applies to everyone within the country that makes the law.   </a:t>
            </a:r>
            <a:endParaRPr lang="en-US"/>
          </a:p>
          <a:p>
            <a:r>
              <a:rPr lang="en-US" dirty="0"/>
              <a:t>Laws made by the UN are usually referred to as treaties.  These </a:t>
            </a:r>
            <a:r>
              <a:rPr lang="en-US"/>
              <a:t>international laws apply to the countries that ratify the treaty.</a:t>
            </a:r>
          </a:p>
          <a:p>
            <a:r>
              <a:rPr lang="en-US"/>
              <a:t>Ratifying a treaty is when a state gives its consent to be </a:t>
            </a:r>
            <a:r>
              <a:rPr lang="en-US" dirty="0"/>
              <a:t>bound by it.</a:t>
            </a:r>
            <a:endParaRPr lang="en-US"/>
          </a:p>
        </p:txBody>
      </p:sp>
    </p:spTree>
    <p:extLst>
      <p:ext uri="{BB962C8B-B14F-4D97-AF65-F5344CB8AC3E}">
        <p14:creationId xmlns:p14="http://schemas.microsoft.com/office/powerpoint/2010/main" val="236674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B2425-EEAB-4F39-9474-A38EC7ADF10B}"/>
              </a:ext>
            </a:extLst>
          </p:cNvPr>
          <p:cNvSpPr>
            <a:spLocks noGrp="1"/>
          </p:cNvSpPr>
          <p:nvPr>
            <p:ph type="title"/>
          </p:nvPr>
        </p:nvSpPr>
        <p:spPr/>
        <p:txBody>
          <a:bodyPr/>
          <a:lstStyle/>
          <a:p>
            <a:r>
              <a:rPr lang="en-GB" dirty="0"/>
              <a:t>How is a treaty made?</a:t>
            </a:r>
          </a:p>
        </p:txBody>
      </p:sp>
      <p:sp>
        <p:nvSpPr>
          <p:cNvPr id="5" name="Callout: Right Arrow 4">
            <a:extLst>
              <a:ext uri="{FF2B5EF4-FFF2-40B4-BE49-F238E27FC236}">
                <a16:creationId xmlns:a16="http://schemas.microsoft.com/office/drawing/2014/main" id="{54CA795A-96B7-4B89-A709-BD2C5EE3DF1B}"/>
              </a:ext>
            </a:extLst>
          </p:cNvPr>
          <p:cNvSpPr/>
          <p:nvPr/>
        </p:nvSpPr>
        <p:spPr>
          <a:xfrm>
            <a:off x="1014573" y="3020390"/>
            <a:ext cx="2998068" cy="2789038"/>
          </a:xfrm>
          <a:prstGeom prst="rightArrow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2400"/>
          </a:p>
        </p:txBody>
      </p:sp>
      <p:sp>
        <p:nvSpPr>
          <p:cNvPr id="7" name="Callout: Right Arrow 6">
            <a:extLst>
              <a:ext uri="{FF2B5EF4-FFF2-40B4-BE49-F238E27FC236}">
                <a16:creationId xmlns:a16="http://schemas.microsoft.com/office/drawing/2014/main" id="{7FB9B17E-88DD-4ABB-8FB8-000437DEE67E}"/>
              </a:ext>
            </a:extLst>
          </p:cNvPr>
          <p:cNvSpPr/>
          <p:nvPr/>
        </p:nvSpPr>
        <p:spPr>
          <a:xfrm>
            <a:off x="4304977" y="3586817"/>
            <a:ext cx="2278966" cy="1656184"/>
          </a:xfrm>
          <a:prstGeom prst="rightArrow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2400"/>
          </a:p>
        </p:txBody>
      </p:sp>
      <p:sp>
        <p:nvSpPr>
          <p:cNvPr id="11" name="Callout: Right Arrow 10">
            <a:extLst>
              <a:ext uri="{FF2B5EF4-FFF2-40B4-BE49-F238E27FC236}">
                <a16:creationId xmlns:a16="http://schemas.microsoft.com/office/drawing/2014/main" id="{46DB33F3-BE64-439D-8D87-0E0FBA2F0526}"/>
              </a:ext>
            </a:extLst>
          </p:cNvPr>
          <p:cNvSpPr/>
          <p:nvPr/>
        </p:nvSpPr>
        <p:spPr>
          <a:xfrm>
            <a:off x="6781070" y="3586817"/>
            <a:ext cx="2284510" cy="1656184"/>
          </a:xfrm>
          <a:prstGeom prst="rightArrow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2400"/>
          </a:p>
        </p:txBody>
      </p:sp>
      <p:sp>
        <p:nvSpPr>
          <p:cNvPr id="3" name="TextBox 2">
            <a:extLst>
              <a:ext uri="{FF2B5EF4-FFF2-40B4-BE49-F238E27FC236}">
                <a16:creationId xmlns:a16="http://schemas.microsoft.com/office/drawing/2014/main" id="{B70DD8EB-EA05-4AAF-8F24-437C5A67DB63}"/>
              </a:ext>
            </a:extLst>
          </p:cNvPr>
          <p:cNvSpPr txBox="1"/>
          <p:nvPr/>
        </p:nvSpPr>
        <p:spPr>
          <a:xfrm>
            <a:off x="693812" y="1916832"/>
            <a:ext cx="9135147" cy="1089529"/>
          </a:xfrm>
          <a:prstGeom prst="rect">
            <a:avLst/>
          </a:prstGeom>
          <a:noFill/>
        </p:spPr>
        <p:txBody>
          <a:bodyPr wrap="square" rtlCol="0">
            <a:spAutoFit/>
          </a:bodyPr>
          <a:lstStyle/>
          <a:p>
            <a:pPr>
              <a:lnSpc>
                <a:spcPct val="90000"/>
              </a:lnSpc>
            </a:pPr>
            <a:r>
              <a:rPr lang="en-GB" sz="2400" dirty="0"/>
              <a:t>The Treaty on the Prohibition of Nuclear Weapons has gone through the UN process to become law on 22</a:t>
            </a:r>
            <a:r>
              <a:rPr lang="en-GB" sz="2400" baseline="30000" dirty="0"/>
              <a:t>nd</a:t>
            </a:r>
            <a:r>
              <a:rPr lang="en-GB" sz="2400" dirty="0"/>
              <a:t> January 2021</a:t>
            </a:r>
          </a:p>
        </p:txBody>
      </p:sp>
      <p:sp>
        <p:nvSpPr>
          <p:cNvPr id="4" name="TextBox 3">
            <a:extLst>
              <a:ext uri="{FF2B5EF4-FFF2-40B4-BE49-F238E27FC236}">
                <a16:creationId xmlns:a16="http://schemas.microsoft.com/office/drawing/2014/main" id="{3DF1C7E7-F552-4063-A2BA-B23AEEBAFE6C}"/>
              </a:ext>
            </a:extLst>
          </p:cNvPr>
          <p:cNvSpPr txBox="1"/>
          <p:nvPr/>
        </p:nvSpPr>
        <p:spPr>
          <a:xfrm>
            <a:off x="1217614" y="3803710"/>
            <a:ext cx="1586293" cy="1107722"/>
          </a:xfrm>
          <a:prstGeom prst="rect">
            <a:avLst/>
          </a:prstGeom>
          <a:noFill/>
        </p:spPr>
        <p:txBody>
          <a:bodyPr wrap="square" rtlCol="0">
            <a:spAutoFit/>
          </a:bodyPr>
          <a:lstStyle/>
          <a:p>
            <a:pPr>
              <a:lnSpc>
                <a:spcPct val="90000"/>
              </a:lnSpc>
            </a:pPr>
            <a:r>
              <a:rPr lang="en-GB" sz="2400" dirty="0">
                <a:solidFill>
                  <a:schemeClr val="tx2"/>
                </a:solidFill>
              </a:rPr>
              <a:t>People want change</a:t>
            </a:r>
          </a:p>
        </p:txBody>
      </p:sp>
      <p:sp>
        <p:nvSpPr>
          <p:cNvPr id="9" name="TextBox 8">
            <a:extLst>
              <a:ext uri="{FF2B5EF4-FFF2-40B4-BE49-F238E27FC236}">
                <a16:creationId xmlns:a16="http://schemas.microsoft.com/office/drawing/2014/main" id="{68F39227-7356-446A-8904-BB73939147D4}"/>
              </a:ext>
            </a:extLst>
          </p:cNvPr>
          <p:cNvSpPr txBox="1"/>
          <p:nvPr/>
        </p:nvSpPr>
        <p:spPr>
          <a:xfrm>
            <a:off x="4370593" y="3861048"/>
            <a:ext cx="2016223" cy="757131"/>
          </a:xfrm>
          <a:prstGeom prst="rect">
            <a:avLst/>
          </a:prstGeom>
          <a:noFill/>
        </p:spPr>
        <p:txBody>
          <a:bodyPr wrap="square" rtlCol="0">
            <a:spAutoFit/>
          </a:bodyPr>
          <a:lstStyle/>
          <a:p>
            <a:pPr>
              <a:lnSpc>
                <a:spcPct val="90000"/>
              </a:lnSpc>
            </a:pPr>
            <a:r>
              <a:rPr lang="en-GB" sz="2400" dirty="0">
                <a:solidFill>
                  <a:schemeClr val="tx2"/>
                </a:solidFill>
              </a:rPr>
              <a:t>UN</a:t>
            </a:r>
          </a:p>
          <a:p>
            <a:pPr>
              <a:lnSpc>
                <a:spcPct val="90000"/>
              </a:lnSpc>
            </a:pPr>
            <a:r>
              <a:rPr lang="en-GB" sz="2400" dirty="0">
                <a:solidFill>
                  <a:schemeClr val="tx2"/>
                </a:solidFill>
              </a:rPr>
              <a:t>conference</a:t>
            </a:r>
          </a:p>
        </p:txBody>
      </p:sp>
      <p:sp>
        <p:nvSpPr>
          <p:cNvPr id="10" name="TextBox 9">
            <a:extLst>
              <a:ext uri="{FF2B5EF4-FFF2-40B4-BE49-F238E27FC236}">
                <a16:creationId xmlns:a16="http://schemas.microsoft.com/office/drawing/2014/main" id="{63895717-C25E-4762-97A2-5E3908DEA072}"/>
              </a:ext>
            </a:extLst>
          </p:cNvPr>
          <p:cNvSpPr txBox="1"/>
          <p:nvPr/>
        </p:nvSpPr>
        <p:spPr>
          <a:xfrm>
            <a:off x="6888161" y="3979006"/>
            <a:ext cx="1399398" cy="757130"/>
          </a:xfrm>
          <a:prstGeom prst="rect">
            <a:avLst/>
          </a:prstGeom>
          <a:noFill/>
        </p:spPr>
        <p:txBody>
          <a:bodyPr wrap="square" rtlCol="0">
            <a:spAutoFit/>
          </a:bodyPr>
          <a:lstStyle/>
          <a:p>
            <a:pPr>
              <a:lnSpc>
                <a:spcPct val="90000"/>
              </a:lnSpc>
            </a:pPr>
            <a:r>
              <a:rPr lang="en-GB" sz="2400" dirty="0">
                <a:solidFill>
                  <a:schemeClr val="tx2"/>
                </a:solidFill>
              </a:rPr>
              <a:t>Treaty ratified</a:t>
            </a:r>
          </a:p>
        </p:txBody>
      </p:sp>
      <p:sp>
        <p:nvSpPr>
          <p:cNvPr id="14" name="Flowchart: Process 13">
            <a:extLst>
              <a:ext uri="{FF2B5EF4-FFF2-40B4-BE49-F238E27FC236}">
                <a16:creationId xmlns:a16="http://schemas.microsoft.com/office/drawing/2014/main" id="{8FF2E707-D25C-4577-89EB-B82C6FCD9431}"/>
              </a:ext>
            </a:extLst>
          </p:cNvPr>
          <p:cNvSpPr/>
          <p:nvPr/>
        </p:nvSpPr>
        <p:spPr>
          <a:xfrm>
            <a:off x="9228738" y="3004737"/>
            <a:ext cx="2278966" cy="2789038"/>
          </a:xfrm>
          <a:prstGeom prst="flowChartProces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b="1" dirty="0"/>
              <a:t>Treaty becomes law in the countries which signed it</a:t>
            </a:r>
          </a:p>
        </p:txBody>
      </p:sp>
    </p:spTree>
    <p:extLst>
      <p:ext uri="{BB962C8B-B14F-4D97-AF65-F5344CB8AC3E}">
        <p14:creationId xmlns:p14="http://schemas.microsoft.com/office/powerpoint/2010/main" val="1376307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CD83F-54FD-4D8E-9ABD-476AA336B448}"/>
              </a:ext>
            </a:extLst>
          </p:cNvPr>
          <p:cNvSpPr>
            <a:spLocks noGrp="1"/>
          </p:cNvSpPr>
          <p:nvPr>
            <p:ph type="title"/>
          </p:nvPr>
        </p:nvSpPr>
        <p:spPr/>
        <p:txBody>
          <a:bodyPr/>
          <a:lstStyle/>
          <a:p>
            <a:r>
              <a:rPr lang="en-GB" dirty="0"/>
              <a:t>Why did people want change?</a:t>
            </a:r>
          </a:p>
        </p:txBody>
      </p:sp>
      <p:sp>
        <p:nvSpPr>
          <p:cNvPr id="3" name="Content Placeholder 2">
            <a:extLst>
              <a:ext uri="{FF2B5EF4-FFF2-40B4-BE49-F238E27FC236}">
                <a16:creationId xmlns:a16="http://schemas.microsoft.com/office/drawing/2014/main" id="{7480EA7C-F381-437A-A6E5-222B1881112E}"/>
              </a:ext>
            </a:extLst>
          </p:cNvPr>
          <p:cNvSpPr>
            <a:spLocks noGrp="1"/>
          </p:cNvSpPr>
          <p:nvPr>
            <p:ph idx="1"/>
          </p:nvPr>
        </p:nvSpPr>
        <p:spPr/>
        <p:txBody>
          <a:bodyPr vert="horz" lIns="91440" tIns="45720" rIns="91440" bIns="45720" rtlCol="0" anchor="t">
            <a:normAutofit/>
          </a:bodyPr>
          <a:lstStyle/>
          <a:p>
            <a:pPr marL="45720" indent="0">
              <a:buNone/>
            </a:pPr>
            <a:r>
              <a:rPr lang="en-GB" dirty="0">
                <a:solidFill>
                  <a:schemeClr val="tx2"/>
                </a:solidFill>
              </a:rPr>
              <a:t>The public in countries all over the world (sometimes called </a:t>
            </a:r>
            <a:r>
              <a:rPr lang="en-GB" b="1" dirty="0">
                <a:solidFill>
                  <a:schemeClr val="tx2"/>
                </a:solidFill>
              </a:rPr>
              <a:t>civil society</a:t>
            </a:r>
            <a:r>
              <a:rPr lang="en-GB" dirty="0">
                <a:solidFill>
                  <a:schemeClr val="tx2"/>
                </a:solidFill>
              </a:rPr>
              <a:t>) asked questions like:</a:t>
            </a:r>
            <a:endParaRPr lang="en-US" dirty="0">
              <a:solidFill>
                <a:schemeClr val="tx2"/>
              </a:solidFill>
            </a:endParaRPr>
          </a:p>
          <a:p>
            <a:r>
              <a:rPr lang="en-GB" dirty="0">
                <a:solidFill>
                  <a:schemeClr val="tx2"/>
                </a:solidFill>
              </a:rPr>
              <a:t>What if there was an nuclear accident?</a:t>
            </a:r>
          </a:p>
          <a:p>
            <a:r>
              <a:rPr lang="en-GB" dirty="0">
                <a:solidFill>
                  <a:schemeClr val="tx2"/>
                </a:solidFill>
              </a:rPr>
              <a:t>Is it right that 9 countries have nuclear weapons but the risks of having and using them affects everyone in the world?  Is that global security?</a:t>
            </a:r>
          </a:p>
          <a:p>
            <a:pPr marL="45720" indent="0">
              <a:buNone/>
            </a:pPr>
            <a:r>
              <a:rPr lang="en-GB" dirty="0">
                <a:solidFill>
                  <a:schemeClr val="tx2"/>
                </a:solidFill>
              </a:rPr>
              <a:t>This lead to an international UN conference where the TPNW was written and signed by 122 countries. The TPNW was then ratified by 50 countries in October 2020. </a:t>
            </a:r>
          </a:p>
        </p:txBody>
      </p:sp>
    </p:spTree>
    <p:extLst>
      <p:ext uri="{BB962C8B-B14F-4D97-AF65-F5344CB8AC3E}">
        <p14:creationId xmlns:p14="http://schemas.microsoft.com/office/powerpoint/2010/main" val="1490006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F0983-E795-4A49-B54C-A036B2952C92}"/>
              </a:ext>
            </a:extLst>
          </p:cNvPr>
          <p:cNvSpPr>
            <a:spLocks noGrp="1"/>
          </p:cNvSpPr>
          <p:nvPr>
            <p:ph type="title"/>
          </p:nvPr>
        </p:nvSpPr>
        <p:spPr/>
        <p:txBody>
          <a:bodyPr/>
          <a:lstStyle/>
          <a:p>
            <a:r>
              <a:rPr lang="en-GB" dirty="0"/>
              <a:t>Why did people want change?</a:t>
            </a:r>
          </a:p>
        </p:txBody>
      </p:sp>
      <p:sp>
        <p:nvSpPr>
          <p:cNvPr id="3" name="Content Placeholder 2">
            <a:extLst>
              <a:ext uri="{FF2B5EF4-FFF2-40B4-BE49-F238E27FC236}">
                <a16:creationId xmlns:a16="http://schemas.microsoft.com/office/drawing/2014/main" id="{BCC17AEF-8E84-4B60-8D8B-A0B189BEC91A}"/>
              </a:ext>
            </a:extLst>
          </p:cNvPr>
          <p:cNvSpPr>
            <a:spLocks noGrp="1"/>
          </p:cNvSpPr>
          <p:nvPr>
            <p:ph idx="1"/>
          </p:nvPr>
        </p:nvSpPr>
        <p:spPr/>
        <p:txBody>
          <a:bodyPr vert="horz" lIns="91440" tIns="45720" rIns="91440" bIns="45720" rtlCol="0" anchor="t">
            <a:normAutofit/>
          </a:bodyPr>
          <a:lstStyle/>
          <a:p>
            <a:r>
              <a:rPr lang="en-GB" dirty="0">
                <a:solidFill>
                  <a:schemeClr val="tx2"/>
                </a:solidFill>
              </a:rPr>
              <a:t>The new Treaty, TPNW, has emerged because previous nuclear weapons treaties that were designed to help limit the number of nuclear weapons and the number of states with nuclear weapons have had very limited success.  </a:t>
            </a:r>
            <a:endParaRPr lang="en-GB" b="1" dirty="0">
              <a:solidFill>
                <a:schemeClr val="tx2"/>
              </a:solidFill>
              <a:ea typeface="+mn-lt"/>
              <a:cs typeface="+mn-lt"/>
            </a:endParaRPr>
          </a:p>
          <a:p>
            <a:endParaRPr lang="en-GB" dirty="0">
              <a:solidFill>
                <a:schemeClr val="tx2"/>
              </a:solidFill>
            </a:endParaRPr>
          </a:p>
          <a:p>
            <a:pPr marL="45720" indent="0">
              <a:buNone/>
            </a:pPr>
            <a:endParaRPr lang="en-GB" b="1" dirty="0">
              <a:solidFill>
                <a:schemeClr val="tx2"/>
              </a:solidFill>
            </a:endParaRPr>
          </a:p>
        </p:txBody>
      </p:sp>
    </p:spTree>
    <p:extLst>
      <p:ext uri="{BB962C8B-B14F-4D97-AF65-F5344CB8AC3E}">
        <p14:creationId xmlns:p14="http://schemas.microsoft.com/office/powerpoint/2010/main" val="3447166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F8348-7E0A-4B88-A964-7DC145114CAD}"/>
              </a:ext>
            </a:extLst>
          </p:cNvPr>
          <p:cNvSpPr>
            <a:spLocks noGrp="1"/>
          </p:cNvSpPr>
          <p:nvPr>
            <p:ph type="title"/>
          </p:nvPr>
        </p:nvSpPr>
        <p:spPr/>
        <p:txBody>
          <a:bodyPr/>
          <a:lstStyle/>
          <a:p>
            <a:r>
              <a:rPr lang="en-GB" dirty="0"/>
              <a:t>The Treaty for the Prohibition of Nuclear Weapons (TPNW)</a:t>
            </a:r>
          </a:p>
        </p:txBody>
      </p:sp>
      <p:sp>
        <p:nvSpPr>
          <p:cNvPr id="3" name="Content Placeholder 2">
            <a:extLst>
              <a:ext uri="{FF2B5EF4-FFF2-40B4-BE49-F238E27FC236}">
                <a16:creationId xmlns:a16="http://schemas.microsoft.com/office/drawing/2014/main" id="{BD60914E-49C1-4194-8FA7-146953883843}"/>
              </a:ext>
            </a:extLst>
          </p:cNvPr>
          <p:cNvSpPr>
            <a:spLocks noGrp="1"/>
          </p:cNvSpPr>
          <p:nvPr>
            <p:ph idx="1"/>
          </p:nvPr>
        </p:nvSpPr>
        <p:spPr>
          <a:xfrm>
            <a:off x="1217614" y="1828800"/>
            <a:ext cx="9753600" cy="3112368"/>
          </a:xfrm>
        </p:spPr>
        <p:txBody>
          <a:bodyPr vert="horz" lIns="91440" tIns="45720" rIns="91440" bIns="45720" rtlCol="0" anchor="t">
            <a:normAutofit/>
          </a:bodyPr>
          <a:lstStyle/>
          <a:p>
            <a:r>
              <a:rPr lang="en-GB" dirty="0"/>
              <a:t>Focuses on the humanitarian impact and the risks of having nuclear weapons in the world</a:t>
            </a:r>
            <a:endParaRPr lang="en-GB" sz="2400" dirty="0"/>
          </a:p>
          <a:p>
            <a:r>
              <a:rPr lang="en-GB" dirty="0"/>
              <a:t>122 countries agreed to the process to set up the treaty.</a:t>
            </a:r>
          </a:p>
          <a:p>
            <a:r>
              <a:rPr lang="en-GB"/>
              <a:t>By February 2021 51 Governments had ratified the treaty and </a:t>
            </a:r>
            <a:r>
              <a:rPr lang="en-GB" dirty="0"/>
              <a:t>are therefore bound by it, making nuclear weapons illegal in these countries.</a:t>
            </a:r>
          </a:p>
          <a:p>
            <a:endParaRPr lang="en-GB" dirty="0"/>
          </a:p>
        </p:txBody>
      </p:sp>
      <p:sp>
        <p:nvSpPr>
          <p:cNvPr id="4" name="TextBox 3">
            <a:extLst>
              <a:ext uri="{FF2B5EF4-FFF2-40B4-BE49-F238E27FC236}">
                <a16:creationId xmlns:a16="http://schemas.microsoft.com/office/drawing/2014/main" id="{638D415F-2BB3-4B89-8A2C-319EEA49BD3B}"/>
              </a:ext>
            </a:extLst>
          </p:cNvPr>
          <p:cNvSpPr txBox="1"/>
          <p:nvPr/>
        </p:nvSpPr>
        <p:spPr>
          <a:xfrm>
            <a:off x="2241984" y="5077234"/>
            <a:ext cx="7704856" cy="1754326"/>
          </a:xfrm>
          <a:prstGeom prst="rect">
            <a:avLst/>
          </a:prstGeom>
          <a:noFill/>
        </p:spPr>
        <p:txBody>
          <a:bodyPr wrap="square" rtlCol="0">
            <a:spAutoFit/>
          </a:bodyPr>
          <a:lstStyle/>
          <a:p>
            <a:pPr>
              <a:lnSpc>
                <a:spcPct val="90000"/>
              </a:lnSpc>
            </a:pPr>
            <a:r>
              <a:rPr lang="en-GB" sz="3200" dirty="0">
                <a:solidFill>
                  <a:srgbClr val="0070C0"/>
                </a:solidFill>
              </a:rPr>
              <a:t>More countries will be ratifying the Treaty</a:t>
            </a:r>
          </a:p>
          <a:p>
            <a:pPr>
              <a:lnSpc>
                <a:spcPct val="90000"/>
              </a:lnSpc>
            </a:pPr>
            <a:r>
              <a:rPr lang="en-GB" sz="3200" dirty="0">
                <a:solidFill>
                  <a:srgbClr val="0070C0"/>
                </a:solidFill>
              </a:rPr>
              <a:t>- will the UK?</a:t>
            </a:r>
          </a:p>
          <a:p>
            <a:pPr>
              <a:lnSpc>
                <a:spcPct val="90000"/>
              </a:lnSpc>
            </a:pPr>
            <a:endParaRPr lang="en-GB" sz="2400" dirty="0"/>
          </a:p>
        </p:txBody>
      </p:sp>
    </p:spTree>
    <p:extLst>
      <p:ext uri="{BB962C8B-B14F-4D97-AF65-F5344CB8AC3E}">
        <p14:creationId xmlns:p14="http://schemas.microsoft.com/office/powerpoint/2010/main" val="206041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A43D9-69A1-4DE8-AB49-C36BE6CA5FAD}"/>
              </a:ext>
            </a:extLst>
          </p:cNvPr>
          <p:cNvSpPr>
            <a:spLocks noGrp="1"/>
          </p:cNvSpPr>
          <p:nvPr>
            <p:ph type="title"/>
          </p:nvPr>
        </p:nvSpPr>
        <p:spPr/>
        <p:txBody>
          <a:bodyPr/>
          <a:lstStyle/>
          <a:p>
            <a:r>
              <a:rPr lang="en-GB" dirty="0"/>
              <a:t>The Role of the UN</a:t>
            </a:r>
          </a:p>
        </p:txBody>
      </p:sp>
      <p:sp>
        <p:nvSpPr>
          <p:cNvPr id="3" name="Content Placeholder 2">
            <a:extLst>
              <a:ext uri="{FF2B5EF4-FFF2-40B4-BE49-F238E27FC236}">
                <a16:creationId xmlns:a16="http://schemas.microsoft.com/office/drawing/2014/main" id="{6AAC54B2-5A05-453B-8F24-3C0A8F9C535C}"/>
              </a:ext>
            </a:extLst>
          </p:cNvPr>
          <p:cNvSpPr>
            <a:spLocks noGrp="1"/>
          </p:cNvSpPr>
          <p:nvPr>
            <p:ph idx="1"/>
          </p:nvPr>
        </p:nvSpPr>
        <p:spPr/>
        <p:txBody>
          <a:bodyPr>
            <a:normAutofit/>
          </a:bodyPr>
          <a:lstStyle/>
          <a:p>
            <a:r>
              <a:rPr lang="en-GB" dirty="0"/>
              <a:t>Maintain international peace and security</a:t>
            </a:r>
          </a:p>
          <a:p>
            <a:r>
              <a:rPr lang="en-GB" dirty="0"/>
              <a:t>Protect human rights </a:t>
            </a:r>
          </a:p>
          <a:p>
            <a:r>
              <a:rPr lang="en-GB" dirty="0"/>
              <a:t>Deliver humanitarian aid</a:t>
            </a:r>
          </a:p>
          <a:p>
            <a:r>
              <a:rPr lang="en-GB" dirty="0"/>
              <a:t>Promote sustainable development  (SDGs)</a:t>
            </a:r>
          </a:p>
          <a:p>
            <a:r>
              <a:rPr lang="en-GB" dirty="0"/>
              <a:t>Uphold international law</a:t>
            </a:r>
          </a:p>
        </p:txBody>
      </p:sp>
    </p:spTree>
    <p:extLst>
      <p:ext uri="{BB962C8B-B14F-4D97-AF65-F5344CB8AC3E}">
        <p14:creationId xmlns:p14="http://schemas.microsoft.com/office/powerpoint/2010/main" val="382572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89089-F741-441E-A98D-39AE44177FFB}"/>
              </a:ext>
            </a:extLst>
          </p:cNvPr>
          <p:cNvSpPr>
            <a:spLocks noGrp="1"/>
          </p:cNvSpPr>
          <p:nvPr>
            <p:ph type="title"/>
          </p:nvPr>
        </p:nvSpPr>
        <p:spPr/>
        <p:txBody>
          <a:bodyPr/>
          <a:lstStyle/>
          <a:p>
            <a:r>
              <a:rPr lang="en-US" dirty="0"/>
              <a:t>Part 1: the parts of the un</a:t>
            </a:r>
          </a:p>
        </p:txBody>
      </p:sp>
      <p:sp>
        <p:nvSpPr>
          <p:cNvPr id="3" name="Content Placeholder 2">
            <a:extLst>
              <a:ext uri="{FF2B5EF4-FFF2-40B4-BE49-F238E27FC236}">
                <a16:creationId xmlns:a16="http://schemas.microsoft.com/office/drawing/2014/main" id="{A8EE3155-55C1-4C61-9ABA-B1181646630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60711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C3DC3-D012-4909-B8CE-BBACDC434497}"/>
              </a:ext>
            </a:extLst>
          </p:cNvPr>
          <p:cNvSpPr>
            <a:spLocks noGrp="1"/>
          </p:cNvSpPr>
          <p:nvPr>
            <p:ph type="title"/>
          </p:nvPr>
        </p:nvSpPr>
        <p:spPr/>
        <p:txBody>
          <a:bodyPr/>
          <a:lstStyle/>
          <a:p>
            <a:r>
              <a:rPr lang="en-GB" dirty="0"/>
              <a:t>Main </a:t>
            </a:r>
            <a:r>
              <a:rPr lang="en-GB"/>
              <a:t>UN buildings</a:t>
            </a:r>
            <a:endParaRPr lang="en-GB" dirty="0"/>
          </a:p>
        </p:txBody>
      </p:sp>
      <p:pic>
        <p:nvPicPr>
          <p:cNvPr id="1026" name="Picture 2">
            <a:extLst>
              <a:ext uri="{FF2B5EF4-FFF2-40B4-BE49-F238E27FC236}">
                <a16:creationId xmlns:a16="http://schemas.microsoft.com/office/drawing/2014/main" id="{0250D604-1592-4E41-BA30-43010616E5C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7787" y="1885950"/>
            <a:ext cx="2180591" cy="29112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Images : iphone, town, building, chateau, palace, europe, plaza,  peace, landmark, facade, tourism, waterway, holland, hague, netherlands,  international, justice, court, united, law, estate, photostream, un, icj,  nations, tours, stately home, historic">
            <a:extLst>
              <a:ext uri="{FF2B5EF4-FFF2-40B4-BE49-F238E27FC236}">
                <a16:creationId xmlns:a16="http://schemas.microsoft.com/office/drawing/2014/main" id="{7DEE1CCE-B7D6-4E00-9CB1-B657D578A5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2440" y="4968083"/>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n United Nations Geneva The - Free photo on Pixabay">
            <a:extLst>
              <a:ext uri="{FF2B5EF4-FFF2-40B4-BE49-F238E27FC236}">
                <a16:creationId xmlns:a16="http://schemas.microsoft.com/office/drawing/2014/main" id="{73710CC3-3293-4CF4-8D34-D2DCE304B9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2724" y="5035169"/>
            <a:ext cx="2857500" cy="16097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2E5409-06B7-4A2E-BFD6-B836CDB86DBF}"/>
              </a:ext>
            </a:extLst>
          </p:cNvPr>
          <p:cNvSpPr txBox="1"/>
          <p:nvPr/>
        </p:nvSpPr>
        <p:spPr>
          <a:xfrm>
            <a:off x="837828" y="4941169"/>
            <a:ext cx="2304256" cy="1089529"/>
          </a:xfrm>
          <a:prstGeom prst="rect">
            <a:avLst/>
          </a:prstGeom>
          <a:noFill/>
        </p:spPr>
        <p:txBody>
          <a:bodyPr wrap="square" rtlCol="0">
            <a:spAutoFit/>
          </a:bodyPr>
          <a:lstStyle/>
          <a:p>
            <a:pPr>
              <a:lnSpc>
                <a:spcPct val="90000"/>
              </a:lnSpc>
            </a:pPr>
            <a:r>
              <a:rPr lang="en-GB" sz="2400" dirty="0"/>
              <a:t>UN Headquarters New York</a:t>
            </a:r>
          </a:p>
        </p:txBody>
      </p:sp>
      <p:sp>
        <p:nvSpPr>
          <p:cNvPr id="5" name="TextBox 4">
            <a:extLst>
              <a:ext uri="{FF2B5EF4-FFF2-40B4-BE49-F238E27FC236}">
                <a16:creationId xmlns:a16="http://schemas.microsoft.com/office/drawing/2014/main" id="{93C1AADC-53C1-4D23-9A59-0DFAC43005CC}"/>
              </a:ext>
            </a:extLst>
          </p:cNvPr>
          <p:cNvSpPr txBox="1"/>
          <p:nvPr/>
        </p:nvSpPr>
        <p:spPr>
          <a:xfrm>
            <a:off x="3712349" y="3042826"/>
            <a:ext cx="2180591" cy="1754326"/>
          </a:xfrm>
          <a:prstGeom prst="rect">
            <a:avLst/>
          </a:prstGeom>
          <a:noFill/>
        </p:spPr>
        <p:txBody>
          <a:bodyPr wrap="square" rtlCol="0">
            <a:spAutoFit/>
          </a:bodyPr>
          <a:lstStyle/>
          <a:p>
            <a:pPr>
              <a:lnSpc>
                <a:spcPct val="90000"/>
              </a:lnSpc>
            </a:pPr>
            <a:r>
              <a:rPr lang="en-GB" sz="2400" dirty="0"/>
              <a:t>International Court of Justice, the Hague, the Netherlands</a:t>
            </a:r>
          </a:p>
        </p:txBody>
      </p:sp>
      <p:sp>
        <p:nvSpPr>
          <p:cNvPr id="6" name="TextBox 5">
            <a:extLst>
              <a:ext uri="{FF2B5EF4-FFF2-40B4-BE49-F238E27FC236}">
                <a16:creationId xmlns:a16="http://schemas.microsoft.com/office/drawing/2014/main" id="{CC4A961E-9189-4E62-A03E-454C4DEEB59E}"/>
              </a:ext>
            </a:extLst>
          </p:cNvPr>
          <p:cNvSpPr txBox="1"/>
          <p:nvPr/>
        </p:nvSpPr>
        <p:spPr>
          <a:xfrm>
            <a:off x="9237828" y="4543351"/>
            <a:ext cx="2522396" cy="424732"/>
          </a:xfrm>
          <a:prstGeom prst="rect">
            <a:avLst/>
          </a:prstGeom>
          <a:noFill/>
        </p:spPr>
        <p:txBody>
          <a:bodyPr wrap="square" rtlCol="0">
            <a:spAutoFit/>
          </a:bodyPr>
          <a:lstStyle/>
          <a:p>
            <a:pPr>
              <a:lnSpc>
                <a:spcPct val="90000"/>
              </a:lnSpc>
            </a:pPr>
            <a:r>
              <a:rPr lang="en-GB" sz="2400" dirty="0"/>
              <a:t>Geneva office</a:t>
            </a:r>
          </a:p>
        </p:txBody>
      </p:sp>
      <p:pic>
        <p:nvPicPr>
          <p:cNvPr id="8" name="Picture 7" descr="A large building with palm trees&#10;&#10;Description automatically generated">
            <a:extLst>
              <a:ext uri="{FF2B5EF4-FFF2-40B4-BE49-F238E27FC236}">
                <a16:creationId xmlns:a16="http://schemas.microsoft.com/office/drawing/2014/main" id="{D28CEABC-3381-408B-AED2-6BC240A8A5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0082" y="2010544"/>
            <a:ext cx="1890210" cy="2520280"/>
          </a:xfrm>
          <a:prstGeom prst="rect">
            <a:avLst/>
          </a:prstGeom>
        </p:spPr>
      </p:pic>
      <p:sp>
        <p:nvSpPr>
          <p:cNvPr id="9" name="TextBox 8">
            <a:extLst>
              <a:ext uri="{FF2B5EF4-FFF2-40B4-BE49-F238E27FC236}">
                <a16:creationId xmlns:a16="http://schemas.microsoft.com/office/drawing/2014/main" id="{D1D246D2-351F-4748-9667-E3C5555052EC}"/>
              </a:ext>
            </a:extLst>
          </p:cNvPr>
          <p:cNvSpPr txBox="1"/>
          <p:nvPr/>
        </p:nvSpPr>
        <p:spPr>
          <a:xfrm>
            <a:off x="6670476" y="4797152"/>
            <a:ext cx="1789816" cy="757130"/>
          </a:xfrm>
          <a:prstGeom prst="rect">
            <a:avLst/>
          </a:prstGeom>
          <a:noFill/>
        </p:spPr>
        <p:txBody>
          <a:bodyPr wrap="square" rtlCol="0">
            <a:spAutoFit/>
          </a:bodyPr>
          <a:lstStyle/>
          <a:p>
            <a:pPr>
              <a:lnSpc>
                <a:spcPct val="90000"/>
              </a:lnSpc>
            </a:pPr>
            <a:r>
              <a:rPr lang="en-GB" sz="2400" dirty="0"/>
              <a:t>Nairobi Office</a:t>
            </a:r>
          </a:p>
        </p:txBody>
      </p:sp>
      <p:pic>
        <p:nvPicPr>
          <p:cNvPr id="1032" name="Picture 8" descr="United Nations Office at Vienna - Wikipedia">
            <a:extLst>
              <a:ext uri="{FF2B5EF4-FFF2-40B4-BE49-F238E27FC236}">
                <a16:creationId xmlns:a16="http://schemas.microsoft.com/office/drawing/2014/main" id="{7ABAFEE3-3E8A-46BC-91D7-BD209F3898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73133" y="2451840"/>
            <a:ext cx="2286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9B31DB5-4E3C-4543-809C-4E519F4A96BC}"/>
              </a:ext>
            </a:extLst>
          </p:cNvPr>
          <p:cNvSpPr txBox="1"/>
          <p:nvPr/>
        </p:nvSpPr>
        <p:spPr>
          <a:xfrm>
            <a:off x="9475710" y="1885950"/>
            <a:ext cx="2451350" cy="424732"/>
          </a:xfrm>
          <a:prstGeom prst="rect">
            <a:avLst/>
          </a:prstGeom>
          <a:noFill/>
        </p:spPr>
        <p:txBody>
          <a:bodyPr wrap="square" rtlCol="0">
            <a:spAutoFit/>
          </a:bodyPr>
          <a:lstStyle/>
          <a:p>
            <a:pPr>
              <a:lnSpc>
                <a:spcPct val="90000"/>
              </a:lnSpc>
            </a:pPr>
            <a:r>
              <a:rPr lang="en-GB" sz="2400" dirty="0"/>
              <a:t>Vienna Office</a:t>
            </a:r>
          </a:p>
        </p:txBody>
      </p:sp>
    </p:spTree>
    <p:extLst>
      <p:ext uri="{BB962C8B-B14F-4D97-AF65-F5344CB8AC3E}">
        <p14:creationId xmlns:p14="http://schemas.microsoft.com/office/powerpoint/2010/main" val="141096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4E80-A2AD-4001-9EDF-E6D87919118E}"/>
              </a:ext>
            </a:extLst>
          </p:cNvPr>
          <p:cNvSpPr>
            <a:spLocks noGrp="1"/>
          </p:cNvSpPr>
          <p:nvPr>
            <p:ph type="title"/>
          </p:nvPr>
        </p:nvSpPr>
        <p:spPr/>
        <p:txBody>
          <a:bodyPr/>
          <a:lstStyle/>
          <a:p>
            <a:r>
              <a:rPr lang="en-GB" dirty="0"/>
              <a:t>The UN Structure</a:t>
            </a:r>
          </a:p>
        </p:txBody>
      </p:sp>
      <p:sp>
        <p:nvSpPr>
          <p:cNvPr id="4" name="Oval 3">
            <a:extLst>
              <a:ext uri="{FF2B5EF4-FFF2-40B4-BE49-F238E27FC236}">
                <a16:creationId xmlns:a16="http://schemas.microsoft.com/office/drawing/2014/main" id="{C6D4BE72-491A-42EC-95E8-8DF252078FD3}"/>
              </a:ext>
            </a:extLst>
          </p:cNvPr>
          <p:cNvSpPr/>
          <p:nvPr/>
        </p:nvSpPr>
        <p:spPr>
          <a:xfrm>
            <a:off x="4366220" y="2274038"/>
            <a:ext cx="3240360" cy="208823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General Assembly</a:t>
            </a:r>
          </a:p>
        </p:txBody>
      </p:sp>
      <p:sp>
        <p:nvSpPr>
          <p:cNvPr id="6" name="Oval 5">
            <a:extLst>
              <a:ext uri="{FF2B5EF4-FFF2-40B4-BE49-F238E27FC236}">
                <a16:creationId xmlns:a16="http://schemas.microsoft.com/office/drawing/2014/main" id="{B003948A-4D98-4A67-A9F1-52BCB22C779A}"/>
              </a:ext>
            </a:extLst>
          </p:cNvPr>
          <p:cNvSpPr/>
          <p:nvPr/>
        </p:nvSpPr>
        <p:spPr>
          <a:xfrm>
            <a:off x="8882982" y="1484784"/>
            <a:ext cx="3024336" cy="208823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Security Council</a:t>
            </a:r>
          </a:p>
        </p:txBody>
      </p:sp>
      <p:sp>
        <p:nvSpPr>
          <p:cNvPr id="8" name="Oval 7">
            <a:extLst>
              <a:ext uri="{FF2B5EF4-FFF2-40B4-BE49-F238E27FC236}">
                <a16:creationId xmlns:a16="http://schemas.microsoft.com/office/drawing/2014/main" id="{449AB004-B50A-495C-9E73-9BFBDC83ED4F}"/>
              </a:ext>
            </a:extLst>
          </p:cNvPr>
          <p:cNvSpPr/>
          <p:nvPr/>
        </p:nvSpPr>
        <p:spPr>
          <a:xfrm>
            <a:off x="4340188" y="4583962"/>
            <a:ext cx="3168352" cy="201622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International Court of Justice</a:t>
            </a:r>
          </a:p>
        </p:txBody>
      </p:sp>
      <p:sp>
        <p:nvSpPr>
          <p:cNvPr id="10" name="Oval 9">
            <a:extLst>
              <a:ext uri="{FF2B5EF4-FFF2-40B4-BE49-F238E27FC236}">
                <a16:creationId xmlns:a16="http://schemas.microsoft.com/office/drawing/2014/main" id="{FAE59CB7-A015-4ECD-9F15-54B9C7A8825F}"/>
              </a:ext>
            </a:extLst>
          </p:cNvPr>
          <p:cNvSpPr/>
          <p:nvPr/>
        </p:nvSpPr>
        <p:spPr>
          <a:xfrm>
            <a:off x="8506680" y="4511954"/>
            <a:ext cx="3168352" cy="208823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UN Secretariat</a:t>
            </a:r>
          </a:p>
        </p:txBody>
      </p:sp>
      <p:sp>
        <p:nvSpPr>
          <p:cNvPr id="12" name="Oval 11">
            <a:extLst>
              <a:ext uri="{FF2B5EF4-FFF2-40B4-BE49-F238E27FC236}">
                <a16:creationId xmlns:a16="http://schemas.microsoft.com/office/drawing/2014/main" id="{C1D50238-CDF5-411B-B822-AF71E8252B10}"/>
              </a:ext>
            </a:extLst>
          </p:cNvPr>
          <p:cNvSpPr/>
          <p:nvPr/>
        </p:nvSpPr>
        <p:spPr>
          <a:xfrm>
            <a:off x="189756" y="4178802"/>
            <a:ext cx="3240360" cy="202312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Trusteeship Council</a:t>
            </a:r>
          </a:p>
        </p:txBody>
      </p:sp>
      <p:sp>
        <p:nvSpPr>
          <p:cNvPr id="14" name="Oval 13">
            <a:extLst>
              <a:ext uri="{FF2B5EF4-FFF2-40B4-BE49-F238E27FC236}">
                <a16:creationId xmlns:a16="http://schemas.microsoft.com/office/drawing/2014/main" id="{94E12CF4-D73B-4E33-9B4B-874995CE68A4}"/>
              </a:ext>
            </a:extLst>
          </p:cNvPr>
          <p:cNvSpPr/>
          <p:nvPr/>
        </p:nvSpPr>
        <p:spPr>
          <a:xfrm>
            <a:off x="189756" y="1667638"/>
            <a:ext cx="3240360" cy="201622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Economic and Social Council</a:t>
            </a:r>
          </a:p>
        </p:txBody>
      </p:sp>
      <p:sp>
        <p:nvSpPr>
          <p:cNvPr id="9" name="Oval 8">
            <a:extLst>
              <a:ext uri="{FF2B5EF4-FFF2-40B4-BE49-F238E27FC236}">
                <a16:creationId xmlns:a16="http://schemas.microsoft.com/office/drawing/2014/main" id="{E7675F97-4C8D-4870-8063-DB232214B2AB}"/>
              </a:ext>
            </a:extLst>
          </p:cNvPr>
          <p:cNvSpPr/>
          <p:nvPr/>
        </p:nvSpPr>
        <p:spPr>
          <a:xfrm>
            <a:off x="4365122" y="2274038"/>
            <a:ext cx="3240360" cy="208823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General Assembly</a:t>
            </a:r>
          </a:p>
        </p:txBody>
      </p:sp>
    </p:spTree>
    <p:extLst>
      <p:ext uri="{BB962C8B-B14F-4D97-AF65-F5344CB8AC3E}">
        <p14:creationId xmlns:p14="http://schemas.microsoft.com/office/powerpoint/2010/main" val="154857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4E80-A2AD-4001-9EDF-E6D87919118E}"/>
              </a:ext>
            </a:extLst>
          </p:cNvPr>
          <p:cNvSpPr>
            <a:spLocks noGrp="1"/>
          </p:cNvSpPr>
          <p:nvPr>
            <p:ph type="title"/>
          </p:nvPr>
        </p:nvSpPr>
        <p:spPr/>
        <p:txBody>
          <a:bodyPr/>
          <a:lstStyle/>
          <a:p>
            <a:r>
              <a:rPr lang="en-GB" dirty="0"/>
              <a:t>The UN Structure</a:t>
            </a:r>
          </a:p>
        </p:txBody>
      </p:sp>
      <p:sp>
        <p:nvSpPr>
          <p:cNvPr id="4" name="Oval 3">
            <a:extLst>
              <a:ext uri="{FF2B5EF4-FFF2-40B4-BE49-F238E27FC236}">
                <a16:creationId xmlns:a16="http://schemas.microsoft.com/office/drawing/2014/main" id="{C6D4BE72-491A-42EC-95E8-8DF252078FD3}"/>
              </a:ext>
            </a:extLst>
          </p:cNvPr>
          <p:cNvSpPr/>
          <p:nvPr/>
        </p:nvSpPr>
        <p:spPr>
          <a:xfrm>
            <a:off x="4366220" y="2274038"/>
            <a:ext cx="3240360" cy="2088232"/>
          </a:xfrm>
          <a:prstGeom prst="ellipse">
            <a:avLst/>
          </a:prstGeom>
          <a:solidFill>
            <a:schemeClr val="tx1">
              <a:lumMod val="75000"/>
            </a:schemeClr>
          </a:solidFill>
          <a:ln>
            <a:solidFill>
              <a:schemeClr val="tx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General Assembly</a:t>
            </a:r>
          </a:p>
        </p:txBody>
      </p:sp>
      <p:sp>
        <p:nvSpPr>
          <p:cNvPr id="6" name="Oval 5">
            <a:extLst>
              <a:ext uri="{FF2B5EF4-FFF2-40B4-BE49-F238E27FC236}">
                <a16:creationId xmlns:a16="http://schemas.microsoft.com/office/drawing/2014/main" id="{B003948A-4D98-4A67-A9F1-52BCB22C779A}"/>
              </a:ext>
            </a:extLst>
          </p:cNvPr>
          <p:cNvSpPr/>
          <p:nvPr/>
        </p:nvSpPr>
        <p:spPr>
          <a:xfrm>
            <a:off x="8882982" y="1484784"/>
            <a:ext cx="3024336"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Security Council</a:t>
            </a:r>
          </a:p>
        </p:txBody>
      </p:sp>
      <p:sp>
        <p:nvSpPr>
          <p:cNvPr id="8" name="Oval 7">
            <a:extLst>
              <a:ext uri="{FF2B5EF4-FFF2-40B4-BE49-F238E27FC236}">
                <a16:creationId xmlns:a16="http://schemas.microsoft.com/office/drawing/2014/main" id="{449AB004-B50A-495C-9E73-9BFBDC83ED4F}"/>
              </a:ext>
            </a:extLst>
          </p:cNvPr>
          <p:cNvSpPr/>
          <p:nvPr/>
        </p:nvSpPr>
        <p:spPr>
          <a:xfrm>
            <a:off x="4340188" y="4583962"/>
            <a:ext cx="3168352"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International Court of Justice</a:t>
            </a:r>
          </a:p>
        </p:txBody>
      </p:sp>
      <p:sp>
        <p:nvSpPr>
          <p:cNvPr id="10" name="Oval 9">
            <a:extLst>
              <a:ext uri="{FF2B5EF4-FFF2-40B4-BE49-F238E27FC236}">
                <a16:creationId xmlns:a16="http://schemas.microsoft.com/office/drawing/2014/main" id="{FAE59CB7-A015-4ECD-9F15-54B9C7A8825F}"/>
              </a:ext>
            </a:extLst>
          </p:cNvPr>
          <p:cNvSpPr/>
          <p:nvPr/>
        </p:nvSpPr>
        <p:spPr>
          <a:xfrm>
            <a:off x="8506680" y="4511954"/>
            <a:ext cx="3168352"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UN Secretariat</a:t>
            </a:r>
          </a:p>
        </p:txBody>
      </p:sp>
      <p:sp>
        <p:nvSpPr>
          <p:cNvPr id="12" name="Oval 11">
            <a:extLst>
              <a:ext uri="{FF2B5EF4-FFF2-40B4-BE49-F238E27FC236}">
                <a16:creationId xmlns:a16="http://schemas.microsoft.com/office/drawing/2014/main" id="{C1D50238-CDF5-411B-B822-AF71E8252B10}"/>
              </a:ext>
            </a:extLst>
          </p:cNvPr>
          <p:cNvSpPr/>
          <p:nvPr/>
        </p:nvSpPr>
        <p:spPr>
          <a:xfrm>
            <a:off x="189756" y="4178802"/>
            <a:ext cx="3240360" cy="2023120"/>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Trusteeship Council</a:t>
            </a:r>
          </a:p>
        </p:txBody>
      </p:sp>
      <p:sp>
        <p:nvSpPr>
          <p:cNvPr id="14" name="Oval 13">
            <a:extLst>
              <a:ext uri="{FF2B5EF4-FFF2-40B4-BE49-F238E27FC236}">
                <a16:creationId xmlns:a16="http://schemas.microsoft.com/office/drawing/2014/main" id="{94E12CF4-D73B-4E33-9B4B-874995CE68A4}"/>
              </a:ext>
            </a:extLst>
          </p:cNvPr>
          <p:cNvSpPr/>
          <p:nvPr/>
        </p:nvSpPr>
        <p:spPr>
          <a:xfrm>
            <a:off x="189756" y="1667638"/>
            <a:ext cx="3240360"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Economic and Social Council</a:t>
            </a:r>
          </a:p>
        </p:txBody>
      </p:sp>
      <p:sp>
        <p:nvSpPr>
          <p:cNvPr id="3" name="TextBox 2">
            <a:extLst>
              <a:ext uri="{FF2B5EF4-FFF2-40B4-BE49-F238E27FC236}">
                <a16:creationId xmlns:a16="http://schemas.microsoft.com/office/drawing/2014/main" id="{73400E31-2EEC-4855-A8B8-38495F395C29}"/>
              </a:ext>
            </a:extLst>
          </p:cNvPr>
          <p:cNvSpPr txBox="1"/>
          <p:nvPr/>
        </p:nvSpPr>
        <p:spPr>
          <a:xfrm>
            <a:off x="1917948" y="4005064"/>
            <a:ext cx="8424936" cy="2031325"/>
          </a:xfrm>
          <a:prstGeom prst="rect">
            <a:avLst/>
          </a:prstGeom>
          <a:solidFill>
            <a:schemeClr val="bg1"/>
          </a:solidFill>
          <a:ln>
            <a:solidFill>
              <a:schemeClr val="tx2">
                <a:lumMod val="65000"/>
                <a:lumOff val="35000"/>
              </a:schemeClr>
            </a:solidFill>
          </a:ln>
        </p:spPr>
        <p:txBody>
          <a:bodyPr wrap="square" rtlCol="0">
            <a:spAutoFit/>
          </a:bodyPr>
          <a:lstStyle/>
          <a:p>
            <a:pPr>
              <a:lnSpc>
                <a:spcPct val="90000"/>
              </a:lnSpc>
            </a:pPr>
            <a:r>
              <a:rPr lang="en-GB" sz="2800" dirty="0"/>
              <a:t>The General Assembly is the main decision making part of the United Nations. All the member countries are invited to participate and debate issues around peace, finance and culture.</a:t>
            </a:r>
          </a:p>
        </p:txBody>
      </p:sp>
    </p:spTree>
    <p:extLst>
      <p:ext uri="{BB962C8B-B14F-4D97-AF65-F5344CB8AC3E}">
        <p14:creationId xmlns:p14="http://schemas.microsoft.com/office/powerpoint/2010/main" val="881055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4E80-A2AD-4001-9EDF-E6D87919118E}"/>
              </a:ext>
            </a:extLst>
          </p:cNvPr>
          <p:cNvSpPr>
            <a:spLocks noGrp="1"/>
          </p:cNvSpPr>
          <p:nvPr>
            <p:ph type="title"/>
          </p:nvPr>
        </p:nvSpPr>
        <p:spPr/>
        <p:txBody>
          <a:bodyPr/>
          <a:lstStyle/>
          <a:p>
            <a:r>
              <a:rPr lang="en-GB" dirty="0"/>
              <a:t>The UN Structure</a:t>
            </a:r>
          </a:p>
        </p:txBody>
      </p:sp>
      <p:sp>
        <p:nvSpPr>
          <p:cNvPr id="4" name="Oval 3">
            <a:extLst>
              <a:ext uri="{FF2B5EF4-FFF2-40B4-BE49-F238E27FC236}">
                <a16:creationId xmlns:a16="http://schemas.microsoft.com/office/drawing/2014/main" id="{C6D4BE72-491A-42EC-95E8-8DF252078FD3}"/>
              </a:ext>
            </a:extLst>
          </p:cNvPr>
          <p:cNvSpPr/>
          <p:nvPr/>
        </p:nvSpPr>
        <p:spPr>
          <a:xfrm>
            <a:off x="4366220" y="2274038"/>
            <a:ext cx="3240360"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General Assembly</a:t>
            </a:r>
          </a:p>
        </p:txBody>
      </p:sp>
      <p:sp>
        <p:nvSpPr>
          <p:cNvPr id="6" name="Oval 5">
            <a:extLst>
              <a:ext uri="{FF2B5EF4-FFF2-40B4-BE49-F238E27FC236}">
                <a16:creationId xmlns:a16="http://schemas.microsoft.com/office/drawing/2014/main" id="{B003948A-4D98-4A67-A9F1-52BCB22C779A}"/>
              </a:ext>
            </a:extLst>
          </p:cNvPr>
          <p:cNvSpPr/>
          <p:nvPr/>
        </p:nvSpPr>
        <p:spPr>
          <a:xfrm>
            <a:off x="8882982" y="1484784"/>
            <a:ext cx="3024336"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Security Council</a:t>
            </a:r>
          </a:p>
        </p:txBody>
      </p:sp>
      <p:sp>
        <p:nvSpPr>
          <p:cNvPr id="8" name="Oval 7">
            <a:extLst>
              <a:ext uri="{FF2B5EF4-FFF2-40B4-BE49-F238E27FC236}">
                <a16:creationId xmlns:a16="http://schemas.microsoft.com/office/drawing/2014/main" id="{449AB004-B50A-495C-9E73-9BFBDC83ED4F}"/>
              </a:ext>
            </a:extLst>
          </p:cNvPr>
          <p:cNvSpPr/>
          <p:nvPr/>
        </p:nvSpPr>
        <p:spPr>
          <a:xfrm>
            <a:off x="4340188" y="4583962"/>
            <a:ext cx="3168352"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International Court of Justice</a:t>
            </a:r>
          </a:p>
        </p:txBody>
      </p:sp>
      <p:sp>
        <p:nvSpPr>
          <p:cNvPr id="10" name="Oval 9">
            <a:extLst>
              <a:ext uri="{FF2B5EF4-FFF2-40B4-BE49-F238E27FC236}">
                <a16:creationId xmlns:a16="http://schemas.microsoft.com/office/drawing/2014/main" id="{FAE59CB7-A015-4ECD-9F15-54B9C7A8825F}"/>
              </a:ext>
            </a:extLst>
          </p:cNvPr>
          <p:cNvSpPr/>
          <p:nvPr/>
        </p:nvSpPr>
        <p:spPr>
          <a:xfrm>
            <a:off x="8506680" y="4511954"/>
            <a:ext cx="3168352"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UN Secretariat</a:t>
            </a:r>
          </a:p>
        </p:txBody>
      </p:sp>
      <p:sp>
        <p:nvSpPr>
          <p:cNvPr id="12" name="Oval 11">
            <a:extLst>
              <a:ext uri="{FF2B5EF4-FFF2-40B4-BE49-F238E27FC236}">
                <a16:creationId xmlns:a16="http://schemas.microsoft.com/office/drawing/2014/main" id="{C1D50238-CDF5-411B-B822-AF71E8252B10}"/>
              </a:ext>
            </a:extLst>
          </p:cNvPr>
          <p:cNvSpPr/>
          <p:nvPr/>
        </p:nvSpPr>
        <p:spPr>
          <a:xfrm>
            <a:off x="189756" y="4178802"/>
            <a:ext cx="3240360" cy="2023120"/>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Trusteeship Council</a:t>
            </a:r>
          </a:p>
        </p:txBody>
      </p:sp>
      <p:sp>
        <p:nvSpPr>
          <p:cNvPr id="14" name="Oval 13">
            <a:extLst>
              <a:ext uri="{FF2B5EF4-FFF2-40B4-BE49-F238E27FC236}">
                <a16:creationId xmlns:a16="http://schemas.microsoft.com/office/drawing/2014/main" id="{94E12CF4-D73B-4E33-9B4B-874995CE68A4}"/>
              </a:ext>
            </a:extLst>
          </p:cNvPr>
          <p:cNvSpPr/>
          <p:nvPr/>
        </p:nvSpPr>
        <p:spPr>
          <a:xfrm>
            <a:off x="189756" y="1667638"/>
            <a:ext cx="3240360" cy="2016224"/>
          </a:xfrm>
          <a:prstGeom prst="ellipse">
            <a:avLst/>
          </a:prstGeom>
          <a:solidFill>
            <a:schemeClr val="tx1">
              <a:lumMod val="75000"/>
            </a:schemeClr>
          </a:solidFill>
          <a:ln>
            <a:solidFill>
              <a:schemeClr val="tx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Economic and Social Council</a:t>
            </a:r>
          </a:p>
        </p:txBody>
      </p:sp>
      <p:sp>
        <p:nvSpPr>
          <p:cNvPr id="3" name="TextBox 2">
            <a:extLst>
              <a:ext uri="{FF2B5EF4-FFF2-40B4-BE49-F238E27FC236}">
                <a16:creationId xmlns:a16="http://schemas.microsoft.com/office/drawing/2014/main" id="{882E5E01-68DB-488B-BCC2-0D628D5EFA0A}"/>
              </a:ext>
            </a:extLst>
          </p:cNvPr>
          <p:cNvSpPr txBox="1"/>
          <p:nvPr/>
        </p:nvSpPr>
        <p:spPr>
          <a:xfrm>
            <a:off x="369744" y="3269004"/>
            <a:ext cx="8424936" cy="2031325"/>
          </a:xfrm>
          <a:prstGeom prst="rect">
            <a:avLst/>
          </a:prstGeom>
          <a:solidFill>
            <a:schemeClr val="bg1"/>
          </a:solidFill>
          <a:ln>
            <a:solidFill>
              <a:schemeClr val="tx2">
                <a:lumMod val="65000"/>
                <a:lumOff val="35000"/>
              </a:schemeClr>
            </a:solidFill>
          </a:ln>
        </p:spPr>
        <p:txBody>
          <a:bodyPr wrap="square" rtlCol="0">
            <a:spAutoFit/>
          </a:bodyPr>
          <a:lstStyle/>
          <a:p>
            <a:pPr>
              <a:lnSpc>
                <a:spcPct val="90000"/>
              </a:lnSpc>
            </a:pPr>
            <a:r>
              <a:rPr lang="en-GB" sz="2800" dirty="0"/>
              <a:t>In the Economic and Social Council 54 representatives discuss developing countries and the wellbeing of the world’s citizens. They write advice for the governments of the members of the United Nations</a:t>
            </a:r>
          </a:p>
        </p:txBody>
      </p:sp>
    </p:spTree>
    <p:extLst>
      <p:ext uri="{BB962C8B-B14F-4D97-AF65-F5344CB8AC3E}">
        <p14:creationId xmlns:p14="http://schemas.microsoft.com/office/powerpoint/2010/main" val="4205407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4E80-A2AD-4001-9EDF-E6D87919118E}"/>
              </a:ext>
            </a:extLst>
          </p:cNvPr>
          <p:cNvSpPr>
            <a:spLocks noGrp="1"/>
          </p:cNvSpPr>
          <p:nvPr>
            <p:ph type="title"/>
          </p:nvPr>
        </p:nvSpPr>
        <p:spPr/>
        <p:txBody>
          <a:bodyPr/>
          <a:lstStyle/>
          <a:p>
            <a:r>
              <a:rPr lang="en-GB" dirty="0"/>
              <a:t>The UN Structure</a:t>
            </a:r>
          </a:p>
        </p:txBody>
      </p:sp>
      <p:sp>
        <p:nvSpPr>
          <p:cNvPr id="4" name="Oval 3">
            <a:extLst>
              <a:ext uri="{FF2B5EF4-FFF2-40B4-BE49-F238E27FC236}">
                <a16:creationId xmlns:a16="http://schemas.microsoft.com/office/drawing/2014/main" id="{C6D4BE72-491A-42EC-95E8-8DF252078FD3}"/>
              </a:ext>
            </a:extLst>
          </p:cNvPr>
          <p:cNvSpPr/>
          <p:nvPr/>
        </p:nvSpPr>
        <p:spPr>
          <a:xfrm>
            <a:off x="4366220" y="2274038"/>
            <a:ext cx="3240360"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General Assembly</a:t>
            </a:r>
          </a:p>
        </p:txBody>
      </p:sp>
      <p:sp>
        <p:nvSpPr>
          <p:cNvPr id="6" name="Oval 5">
            <a:extLst>
              <a:ext uri="{FF2B5EF4-FFF2-40B4-BE49-F238E27FC236}">
                <a16:creationId xmlns:a16="http://schemas.microsoft.com/office/drawing/2014/main" id="{B003948A-4D98-4A67-A9F1-52BCB22C779A}"/>
              </a:ext>
            </a:extLst>
          </p:cNvPr>
          <p:cNvSpPr/>
          <p:nvPr/>
        </p:nvSpPr>
        <p:spPr>
          <a:xfrm>
            <a:off x="8882982" y="1484784"/>
            <a:ext cx="3024336"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Security Council</a:t>
            </a:r>
          </a:p>
        </p:txBody>
      </p:sp>
      <p:sp>
        <p:nvSpPr>
          <p:cNvPr id="8" name="Oval 7">
            <a:extLst>
              <a:ext uri="{FF2B5EF4-FFF2-40B4-BE49-F238E27FC236}">
                <a16:creationId xmlns:a16="http://schemas.microsoft.com/office/drawing/2014/main" id="{449AB004-B50A-495C-9E73-9BFBDC83ED4F}"/>
              </a:ext>
            </a:extLst>
          </p:cNvPr>
          <p:cNvSpPr/>
          <p:nvPr/>
        </p:nvSpPr>
        <p:spPr>
          <a:xfrm>
            <a:off x="4340188" y="4583962"/>
            <a:ext cx="3168352"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International Court of Justice</a:t>
            </a:r>
          </a:p>
        </p:txBody>
      </p:sp>
      <p:sp>
        <p:nvSpPr>
          <p:cNvPr id="10" name="Oval 9">
            <a:extLst>
              <a:ext uri="{FF2B5EF4-FFF2-40B4-BE49-F238E27FC236}">
                <a16:creationId xmlns:a16="http://schemas.microsoft.com/office/drawing/2014/main" id="{FAE59CB7-A015-4ECD-9F15-54B9C7A8825F}"/>
              </a:ext>
            </a:extLst>
          </p:cNvPr>
          <p:cNvSpPr/>
          <p:nvPr/>
        </p:nvSpPr>
        <p:spPr>
          <a:xfrm>
            <a:off x="8506680" y="4511954"/>
            <a:ext cx="3168352" cy="2088232"/>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UN Secretariat</a:t>
            </a:r>
          </a:p>
        </p:txBody>
      </p:sp>
      <p:sp>
        <p:nvSpPr>
          <p:cNvPr id="12" name="Oval 11">
            <a:extLst>
              <a:ext uri="{FF2B5EF4-FFF2-40B4-BE49-F238E27FC236}">
                <a16:creationId xmlns:a16="http://schemas.microsoft.com/office/drawing/2014/main" id="{C1D50238-CDF5-411B-B822-AF71E8252B10}"/>
              </a:ext>
            </a:extLst>
          </p:cNvPr>
          <p:cNvSpPr/>
          <p:nvPr/>
        </p:nvSpPr>
        <p:spPr>
          <a:xfrm>
            <a:off x="189756" y="4178802"/>
            <a:ext cx="3240360" cy="2023120"/>
          </a:xfrm>
          <a:prstGeom prst="ellipse">
            <a:avLst/>
          </a:prstGeom>
          <a:solidFill>
            <a:schemeClr val="tx1">
              <a:lumMod val="75000"/>
            </a:schemeClr>
          </a:solidFill>
          <a:ln>
            <a:solidFill>
              <a:schemeClr val="tx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Trusteeship Council</a:t>
            </a:r>
          </a:p>
        </p:txBody>
      </p:sp>
      <p:sp>
        <p:nvSpPr>
          <p:cNvPr id="14" name="Oval 13">
            <a:extLst>
              <a:ext uri="{FF2B5EF4-FFF2-40B4-BE49-F238E27FC236}">
                <a16:creationId xmlns:a16="http://schemas.microsoft.com/office/drawing/2014/main" id="{94E12CF4-D73B-4E33-9B4B-874995CE68A4}"/>
              </a:ext>
            </a:extLst>
          </p:cNvPr>
          <p:cNvSpPr/>
          <p:nvPr/>
        </p:nvSpPr>
        <p:spPr>
          <a:xfrm>
            <a:off x="189756" y="1667638"/>
            <a:ext cx="3240360" cy="2016224"/>
          </a:xfrm>
          <a:prstGeom prst="ellipse">
            <a:avLst/>
          </a:prstGeom>
          <a:solidFill>
            <a:schemeClr val="tx1">
              <a:lumMod val="40000"/>
              <a:lumOff val="60000"/>
            </a:schemeClr>
          </a:solidFill>
          <a:ln>
            <a:solidFill>
              <a:schemeClr val="tx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The Economic and Social Council</a:t>
            </a:r>
          </a:p>
        </p:txBody>
      </p:sp>
      <p:sp>
        <p:nvSpPr>
          <p:cNvPr id="3" name="TextBox 2">
            <a:extLst>
              <a:ext uri="{FF2B5EF4-FFF2-40B4-BE49-F238E27FC236}">
                <a16:creationId xmlns:a16="http://schemas.microsoft.com/office/drawing/2014/main" id="{A118538B-0B3A-4727-BA31-0325FBE62D9C}"/>
              </a:ext>
            </a:extLst>
          </p:cNvPr>
          <p:cNvSpPr txBox="1"/>
          <p:nvPr/>
        </p:nvSpPr>
        <p:spPr>
          <a:xfrm>
            <a:off x="513793" y="2164838"/>
            <a:ext cx="8933487" cy="2419124"/>
          </a:xfrm>
          <a:prstGeom prst="rect">
            <a:avLst/>
          </a:prstGeom>
          <a:solidFill>
            <a:schemeClr val="bg1"/>
          </a:solidFill>
          <a:ln>
            <a:solidFill>
              <a:schemeClr val="tx2">
                <a:lumMod val="65000"/>
                <a:lumOff val="35000"/>
              </a:schemeClr>
            </a:solidFill>
          </a:ln>
        </p:spPr>
        <p:txBody>
          <a:bodyPr wrap="square" rtlCol="0">
            <a:spAutoFit/>
          </a:bodyPr>
          <a:lstStyle/>
          <a:p>
            <a:pPr>
              <a:lnSpc>
                <a:spcPct val="90000"/>
              </a:lnSpc>
            </a:pPr>
            <a:r>
              <a:rPr lang="en-GB" sz="2800" dirty="0"/>
              <a:t>The Trusteeship Council used to supervise Australia, Belgium, the UK, France, the USA, South Africa and New Zealand when they ruled places that used to be part of European Empires. These places now rule themselves and the Council hasn’t met since 1994 but still exists on paper.</a:t>
            </a:r>
          </a:p>
        </p:txBody>
      </p:sp>
    </p:spTree>
    <p:extLst>
      <p:ext uri="{BB962C8B-B14F-4D97-AF65-F5344CB8AC3E}">
        <p14:creationId xmlns:p14="http://schemas.microsoft.com/office/powerpoint/2010/main" val="2373692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World maps series, World  presentation (widescreen).potx" id="{6FD2C32E-565A-4F51-8C38-826F1B24AA7D}" vid="{06379D18-BA11-4F05-84DF-EB681B68D4FA}"/>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World maps series, World  presentation (widescreen)</Template>
  <TotalTime>1821</TotalTime>
  <Words>1637</Words>
  <Application>Microsoft Office PowerPoint</Application>
  <PresentationFormat>Custom</PresentationFormat>
  <Paragraphs>165</Paragraphs>
  <Slides>28</Slides>
  <Notes>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World Presentation 16x9</vt:lpstr>
      <vt:lpstr>The United nations                                         </vt:lpstr>
      <vt:lpstr>The United Nations</vt:lpstr>
      <vt:lpstr>The Role of the UN</vt:lpstr>
      <vt:lpstr>Part 1: the parts of the un</vt:lpstr>
      <vt:lpstr>Main UN buildings</vt:lpstr>
      <vt:lpstr>The UN Structure</vt:lpstr>
      <vt:lpstr>The UN Structure</vt:lpstr>
      <vt:lpstr>The UN Structure</vt:lpstr>
      <vt:lpstr>The UN Structure</vt:lpstr>
      <vt:lpstr>The UN Structure</vt:lpstr>
      <vt:lpstr>The UN Structure</vt:lpstr>
      <vt:lpstr>The UN Structure</vt:lpstr>
      <vt:lpstr>The Secretary-General of the United Nations</vt:lpstr>
      <vt:lpstr>The UN system/Family</vt:lpstr>
      <vt:lpstr>Part 2: What the UN does in the world</vt:lpstr>
      <vt:lpstr>Sustainable Development: Sustainable Development Goals SDG</vt:lpstr>
      <vt:lpstr>Sustainable Development: COP26      SEC Glasgow</vt:lpstr>
      <vt:lpstr>the maintenance of international peace and security</vt:lpstr>
      <vt:lpstr>the maintenance of international peace and security</vt:lpstr>
      <vt:lpstr>the maintenance of international peace and security</vt:lpstr>
      <vt:lpstr>To what extent is the UN effective?</vt:lpstr>
      <vt:lpstr>To what extent is the UN effective?</vt:lpstr>
      <vt:lpstr>Part 3: How the UN makes international laws</vt:lpstr>
      <vt:lpstr>TReaties</vt:lpstr>
      <vt:lpstr>How is a treaty made?</vt:lpstr>
      <vt:lpstr>Why did people want change?</vt:lpstr>
      <vt:lpstr>Why did people want change?</vt:lpstr>
      <vt:lpstr>The Treaty for the Prohibition of Nuclear Weapons (TPNW)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Un </dc:title>
  <dc:creator>S. Skirving</dc:creator>
  <cp:lastModifiedBy>S. Skirving</cp:lastModifiedBy>
  <cp:revision>424</cp:revision>
  <cp:lastPrinted>2020-12-22T12:41:28Z</cp:lastPrinted>
  <dcterms:created xsi:type="dcterms:W3CDTF">2020-11-07T12:40:48Z</dcterms:created>
  <dcterms:modified xsi:type="dcterms:W3CDTF">2021-02-20T17:13:53Z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