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handoutMasterIdLst>
    <p:handoutMasterId r:id="rId15"/>
  </p:handoutMasterIdLst>
  <p:sldIdLst>
    <p:sldId id="287" r:id="rId2"/>
    <p:sldId id="269" r:id="rId3"/>
    <p:sldId id="270" r:id="rId4"/>
    <p:sldId id="278" r:id="rId5"/>
    <p:sldId id="279" r:id="rId6"/>
    <p:sldId id="286" r:id="rId7"/>
    <p:sldId id="280" r:id="rId8"/>
    <p:sldId id="281" r:id="rId9"/>
    <p:sldId id="282" r:id="rId10"/>
    <p:sldId id="283" r:id="rId11"/>
    <p:sldId id="284" r:id="rId12"/>
    <p:sldId id="285" r:id="rId1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D4616C-49CF-4D0D-8CA0-BA3E3715FC1A}" v="99" dt="2020-05-23T17:25:15.856"/>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p:scale>
          <a:sx n="90" d="100"/>
          <a:sy n="90" d="100"/>
        </p:scale>
        <p:origin x="-492" y="96"/>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notesViewPr>
    <p:cSldViewPr>
      <p:cViewPr varScale="1">
        <p:scale>
          <a:sx n="76" d="100"/>
          <a:sy n="76" d="100"/>
        </p:scale>
        <p:origin x="253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8FCA9C-FF92-4024-BDEC-A6D3B663DC09}" type="datetimeFigureOut">
              <a:rPr lang="en-US"/>
              <a:t>9/28/2020</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446DCAE-1661-43FF-8A44-43DAFDC1FD90}" type="slidenum">
              <a:rPr/>
              <a:t>‹#›</a:t>
            </a:fld>
            <a:endParaRPr/>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2AB877-E7B1-4681-847E-D0918612832B}" type="datetimeFigureOut">
              <a:rPr lang="en-US"/>
              <a:t>9/28/2020</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C971FF-EF28-4195-A575-329446EFAA55}" type="slidenum">
              <a:rPr/>
              <a:t>‹#›</a:t>
            </a:fld>
            <a:endParaRPr/>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Insert a map of your country.</a:t>
            </a:r>
          </a:p>
          <a:p>
            <a:endParaRPr lang="en-US" dirty="0"/>
          </a:p>
        </p:txBody>
      </p:sp>
      <p:sp>
        <p:nvSpPr>
          <p:cNvPr id="4" name="Slide Number Placeholder 3"/>
          <p:cNvSpPr>
            <a:spLocks noGrp="1"/>
          </p:cNvSpPr>
          <p:nvPr>
            <p:ph type="sldNum" sz="quarter" idx="10"/>
          </p:nvPr>
        </p:nvSpPr>
        <p:spPr/>
        <p:txBody>
          <a:bodyPr/>
          <a:lstStyle/>
          <a:p>
            <a:fld id="{69C971FF-EF28-4195-A575-329446EFAA55}" type="slidenum">
              <a:rPr lang="en-US" smtClean="0"/>
              <a:t>3</a:t>
            </a:fld>
            <a:endParaRPr lang="en-US"/>
          </a:p>
        </p:txBody>
      </p:sp>
    </p:spTree>
    <p:extLst>
      <p:ext uri="{BB962C8B-B14F-4D97-AF65-F5344CB8AC3E}">
        <p14:creationId xmlns:p14="http://schemas.microsoft.com/office/powerpoint/2010/main" val="2401524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this an appropriate slide, can it be improved?</a:t>
            </a:r>
          </a:p>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69C971FF-EF28-4195-A575-329446EFAA55}" type="slidenum">
              <a:rPr lang="en-US"/>
              <a:t>9</a:t>
            </a:fld>
            <a:endParaRPr lang="en-US"/>
          </a:p>
        </p:txBody>
      </p:sp>
    </p:spTree>
    <p:extLst>
      <p:ext uri="{BB962C8B-B14F-4D97-AF65-F5344CB8AC3E}">
        <p14:creationId xmlns:p14="http://schemas.microsoft.com/office/powerpoint/2010/main" val="3796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Is this an appropriate slide, can it be improved?</a:t>
            </a:r>
          </a:p>
        </p:txBody>
      </p:sp>
      <p:sp>
        <p:nvSpPr>
          <p:cNvPr id="4" name="Slide Number Placeholder 3"/>
          <p:cNvSpPr>
            <a:spLocks noGrp="1"/>
          </p:cNvSpPr>
          <p:nvPr>
            <p:ph type="sldNum" sz="quarter" idx="5"/>
          </p:nvPr>
        </p:nvSpPr>
        <p:spPr/>
        <p:txBody>
          <a:bodyPr/>
          <a:lstStyle/>
          <a:p>
            <a:fld id="{69C971FF-EF28-4195-A575-329446EFAA55}" type="slidenum">
              <a:rPr lang="en-US"/>
              <a:t>10</a:t>
            </a:fld>
            <a:endParaRPr lang="en-US"/>
          </a:p>
        </p:txBody>
      </p:sp>
    </p:spTree>
    <p:extLst>
      <p:ext uri="{BB962C8B-B14F-4D97-AF65-F5344CB8AC3E}">
        <p14:creationId xmlns:p14="http://schemas.microsoft.com/office/powerpoint/2010/main" val="3132592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this an appropriate slide, can it be improved?</a:t>
            </a:r>
          </a:p>
        </p:txBody>
      </p:sp>
      <p:sp>
        <p:nvSpPr>
          <p:cNvPr id="4" name="Slide Number Placeholder 3"/>
          <p:cNvSpPr>
            <a:spLocks noGrp="1"/>
          </p:cNvSpPr>
          <p:nvPr>
            <p:ph type="sldNum" sz="quarter" idx="5"/>
          </p:nvPr>
        </p:nvSpPr>
        <p:spPr/>
        <p:txBody>
          <a:bodyPr/>
          <a:lstStyle/>
          <a:p>
            <a:fld id="{69C971FF-EF28-4195-A575-329446EFAA55}" type="slidenum">
              <a:rPr lang="en-US"/>
              <a:t>11</a:t>
            </a:fld>
            <a:endParaRPr lang="en-US"/>
          </a:p>
        </p:txBody>
      </p:sp>
    </p:spTree>
    <p:extLst>
      <p:ext uri="{BB962C8B-B14F-4D97-AF65-F5344CB8AC3E}">
        <p14:creationId xmlns:p14="http://schemas.microsoft.com/office/powerpoint/2010/main" val="3950722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 name="Freeform 6"/>
          <p:cNvSpPr>
            <a:spLocks noEditPoints="1"/>
          </p:cNvSpPr>
          <p:nvPr/>
        </p:nvSpPr>
        <p:spPr bwMode="auto">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lvl="0"/>
            <a:endParaRPr>
              <a:solidFill>
                <a:schemeClr val="lt1"/>
              </a:solidFill>
            </a:endParaRPr>
          </a:p>
        </p:txBody>
      </p:sp>
      <p:sp>
        <p:nvSpPr>
          <p:cNvPr id="2" name="Title 1"/>
          <p:cNvSpPr>
            <a:spLocks noGrp="1"/>
          </p:cNvSpPr>
          <p:nvPr>
            <p:ph type="ctrTitle"/>
          </p:nvPr>
        </p:nvSpPr>
        <p:spPr>
          <a:xfrm>
            <a:off x="1217613" y="1828799"/>
            <a:ext cx="9753600" cy="3048001"/>
          </a:xfrm>
        </p:spPr>
        <p:txBody>
          <a:bodyPr>
            <a:normAutofit/>
          </a:bodyPr>
          <a:lstStyle>
            <a:lvl1pPr>
              <a:defRPr sz="4400"/>
            </a:lvl1pPr>
          </a:lstStyle>
          <a:p>
            <a:r>
              <a:rPr lang="en-US"/>
              <a:t>Click to edit Master title style</a:t>
            </a:r>
            <a:endParaRPr/>
          </a:p>
        </p:txBody>
      </p:sp>
      <p:sp>
        <p:nvSpPr>
          <p:cNvPr id="3" name="Subtitle 2"/>
          <p:cNvSpPr>
            <a:spLocks noGrp="1"/>
          </p:cNvSpPr>
          <p:nvPr>
            <p:ph type="subTitle" idx="1"/>
          </p:nvPr>
        </p:nvSpPr>
        <p:spPr>
          <a:xfrm>
            <a:off x="1217614" y="5029200"/>
            <a:ext cx="7848600" cy="1143000"/>
          </a:xfrm>
        </p:spPr>
        <p:txBody>
          <a:bodyPr>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pPr/>
              <a:t>9/28/2020</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pPr/>
              <a:t>‹#›</a:t>
            </a:fld>
            <a:endParaRPr lang="en-US"/>
          </a:p>
        </p:txBody>
      </p:sp>
    </p:spTree>
    <p:extLst>
      <p:ext uri="{BB962C8B-B14F-4D97-AF65-F5344CB8AC3E}">
        <p14:creationId xmlns:p14="http://schemas.microsoft.com/office/powerpoint/2010/main" val="222367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9/28/2020</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67015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7614" y="3429000"/>
            <a:ext cx="9753600" cy="2362199"/>
          </a:xfrm>
        </p:spPr>
        <p:txBody>
          <a:bodyPr anchor="b">
            <a:normAutofit/>
          </a:bodyPr>
          <a:lstStyle>
            <a:lvl1pPr algn="l">
              <a:defRPr sz="4400" b="0" cap="all"/>
            </a:lvl1pPr>
          </a:lstStyle>
          <a:p>
            <a:r>
              <a:rPr lang="en-US"/>
              <a:t>Click to edit Master title style</a:t>
            </a:r>
            <a:endParaRPr/>
          </a:p>
        </p:txBody>
      </p:sp>
      <p:sp>
        <p:nvSpPr>
          <p:cNvPr id="3" name="Text Placeholder 2"/>
          <p:cNvSpPr>
            <a:spLocks noGrp="1"/>
          </p:cNvSpPr>
          <p:nvPr>
            <p:ph type="body" idx="1"/>
          </p:nvPr>
        </p:nvSpPr>
        <p:spPr>
          <a:xfrm>
            <a:off x="1213150" y="685801"/>
            <a:ext cx="7853063" cy="1142999"/>
          </a:xfrm>
        </p:spPr>
        <p:txBody>
          <a:bodyPr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9/28/2020</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03362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2332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62479" y="1828800"/>
            <a:ext cx="4708734" cy="4343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9/28/2020</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27304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7614" y="274638"/>
            <a:ext cx="9753600" cy="1325562"/>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21761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1761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62054" y="1828799"/>
            <a:ext cx="4709160" cy="838201"/>
          </a:xfrm>
        </p:spPr>
        <p:txBody>
          <a:bodyPr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2054" y="2743200"/>
            <a:ext cx="4709160" cy="3428999"/>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EDF33987-6305-4E2A-BF18-EF013ECE927B}" type="datetimeFigureOut">
              <a:rPr lang="en-US" smtClean="0"/>
              <a:t>9/28/2020</a:t>
            </a:fld>
            <a:endParaRPr lang="en-US"/>
          </a:p>
        </p:txBody>
      </p:sp>
      <p:sp>
        <p:nvSpPr>
          <p:cNvPr id="9" name="Slide Number Placeholder 8"/>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44210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EDF33987-6305-4E2A-BF18-EF013ECE927B}" type="datetimeFigureOut">
              <a:rPr lang="en-US" smtClean="0"/>
              <a:t>9/28/2020</a:t>
            </a:fld>
            <a:endParaRPr lang="en-US"/>
          </a:p>
        </p:txBody>
      </p:sp>
      <p:sp>
        <p:nvSpPr>
          <p:cNvPr id="5" name="Slide Number Placeholder 4"/>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13906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EDF33987-6305-4E2A-BF18-EF013ECE927B}" type="datetimeFigureOut">
              <a:rPr lang="en-US" smtClean="0"/>
              <a:t>9/28/2020</a:t>
            </a:fld>
            <a:endParaRPr lang="en-US"/>
          </a:p>
        </p:txBody>
      </p:sp>
      <p:sp>
        <p:nvSpPr>
          <p:cNvPr id="4" name="Slide Number Placeholder 3"/>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352978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Content Placeholder 2"/>
          <p:cNvSpPr>
            <a:spLocks noGrp="1"/>
          </p:cNvSpPr>
          <p:nvPr>
            <p:ph idx="1"/>
          </p:nvPr>
        </p:nvSpPr>
        <p:spPr>
          <a:xfrm>
            <a:off x="5865814" y="685800"/>
            <a:ext cx="56388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9/28/2020</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5819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a:p>
        </p:txBody>
      </p:sp>
      <p:sp>
        <p:nvSpPr>
          <p:cNvPr id="2" name="Title 1"/>
          <p:cNvSpPr>
            <a:spLocks noGrp="1"/>
          </p:cNvSpPr>
          <p:nvPr>
            <p:ph type="title"/>
          </p:nvPr>
        </p:nvSpPr>
        <p:spPr>
          <a:xfrm>
            <a:off x="684213" y="685800"/>
            <a:ext cx="3886200" cy="4038600"/>
          </a:xfrm>
        </p:spPr>
        <p:txBody>
          <a:bodyPr anchor="b">
            <a:noAutofit/>
          </a:bodyPr>
          <a:lstStyle>
            <a:lvl1pPr algn="l">
              <a:defRPr sz="40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684213" y="4876800"/>
            <a:ext cx="3886200" cy="1295400"/>
          </a:xfrm>
        </p:spPr>
        <p:txBody>
          <a:bodyPr>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EDF33987-6305-4E2A-BF18-EF013ECE927B}" type="datetimeFigureOut">
              <a:rPr lang="en-US" smtClean="0"/>
              <a:t>9/28/2020</a:t>
            </a:fld>
            <a:endParaRPr lang="en-US"/>
          </a:p>
        </p:txBody>
      </p:sp>
      <p:sp>
        <p:nvSpPr>
          <p:cNvPr id="7" name="Slide Number Placeholder 6"/>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70294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baseline="0"/>
            </a:lvl7pPr>
            <a:lvl8pPr>
              <a:defRPr baseline="0"/>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9/28/2020</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428745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85800"/>
            <a:ext cx="2134315"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217613" y="685800"/>
            <a:ext cx="7416138" cy="5486400"/>
          </a:xfrm>
        </p:spPr>
        <p:txBody>
          <a:bodyPr vert="eaVert"/>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EDF33987-6305-4E2A-BF18-EF013ECE927B}" type="datetimeFigureOut">
              <a:rPr lang="en-US" smtClean="0"/>
              <a:t>9/28/2020</a:t>
            </a:fld>
            <a:endParaRPr lang="en-US"/>
          </a:p>
        </p:txBody>
      </p:sp>
      <p:sp>
        <p:nvSpPr>
          <p:cNvPr id="6" name="Slide Number Placeholder 5"/>
          <p:cNvSpPr>
            <a:spLocks noGrp="1"/>
          </p:cNvSpPr>
          <p:nvPr>
            <p:ph type="sldNum" sz="quarter" idx="12"/>
          </p:nvPr>
        </p:nvSpPr>
        <p:spPr/>
        <p:txBody>
          <a:bodyPr/>
          <a:lstStyle/>
          <a:p>
            <a:fld id="{F36C87F6-986D-49E6-AF40-1B3A1EE8064D}" type="slidenum">
              <a:rPr lang="en-US" smtClean="0"/>
              <a:t>‹#›</a:t>
            </a:fld>
            <a:endParaRPr lang="en-US"/>
          </a:p>
        </p:txBody>
      </p:sp>
    </p:spTree>
    <p:extLst>
      <p:ext uri="{BB962C8B-B14F-4D97-AF65-F5344CB8AC3E}">
        <p14:creationId xmlns:p14="http://schemas.microsoft.com/office/powerpoint/2010/main" val="123921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9000">
              <a:schemeClr val="bg1"/>
            </a:gs>
            <a:gs pos="40000">
              <a:schemeClr val="bg2"/>
            </a:gs>
            <a:gs pos="10000">
              <a:schemeClr val="bg1">
                <a:lumMod val="95000"/>
              </a:schemeClr>
            </a:gs>
            <a:gs pos="100000">
              <a:schemeClr val="bg2">
                <a:lumMod val="9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8" name="Rectangle 7"/>
          <p:cNvSpPr/>
          <p:nvPr userDrawn="1"/>
        </p:nvSpPr>
        <p:spPr bwMode="ltGray">
          <a:xfrm>
            <a:off x="1460" y="0"/>
            <a:ext cx="12188952"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400"/>
          </a:p>
        </p:txBody>
      </p:sp>
      <p:sp>
        <p:nvSpPr>
          <p:cNvPr id="2" name="Title Placeholder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r>
              <a:rPr lang="en-US"/>
              <a:t>Add a footer</a:t>
            </a:r>
            <a:endParaRPr lang="en-US" dirty="0"/>
          </a:p>
        </p:txBody>
      </p:sp>
      <p:sp>
        <p:nvSpPr>
          <p:cNvPr id="4" name="Date Placeholder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fld id="{EDF33987-6305-4E2A-BF18-EF013ECE927B}" type="datetimeFigureOut">
              <a:rPr lang="en-US" smtClean="0"/>
              <a:pPr/>
              <a:t>9/28/2020</a:t>
            </a:fld>
            <a:endParaRPr lang="en-US" dirty="0"/>
          </a:p>
        </p:txBody>
      </p:sp>
      <p:sp>
        <p:nvSpPr>
          <p:cNvPr id="6" name="Slide Number Placeholder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fld id="{F36C87F6-986D-49E6-AF40-1B3A1EE8064D}" type="slidenum">
              <a:rPr lang="en-US" smtClean="0"/>
              <a:pPr/>
              <a:t>‹#›</a:t>
            </a:fld>
            <a:endParaRPr lang="en-US"/>
          </a:p>
        </p:txBody>
      </p:sp>
    </p:spTree>
    <p:extLst>
      <p:ext uri="{BB962C8B-B14F-4D97-AF65-F5344CB8AC3E}">
        <p14:creationId xmlns:p14="http://schemas.microsoft.com/office/powerpoint/2010/main" val="1431716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000" kern="1200" cap="all" baseline="0">
          <a:solidFill>
            <a:schemeClr val="accent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7614" y="476672"/>
            <a:ext cx="9753600" cy="778098"/>
          </a:xfrm>
        </p:spPr>
        <p:txBody>
          <a:bodyPr/>
          <a:lstStyle/>
          <a:p>
            <a:pPr algn="ctr"/>
            <a:r>
              <a:rPr lang="en-GB" b="1" dirty="0" smtClean="0">
                <a:solidFill>
                  <a:srgbClr val="0061BF"/>
                </a:solidFill>
                <a:latin typeface="Arial" pitchFamily="34" charset="0"/>
                <a:cs typeface="Arial" pitchFamily="34" charset="0"/>
              </a:rPr>
              <a:t>Peace Education Scotland</a:t>
            </a:r>
            <a:endParaRPr lang="en-GB" b="1" dirty="0">
              <a:solidFill>
                <a:srgbClr val="0061BF"/>
              </a:solidFill>
              <a:latin typeface="Arial" pitchFamily="34" charset="0"/>
              <a:cs typeface="Arial" pitchFamily="34" charset="0"/>
            </a:endParaRPr>
          </a:p>
        </p:txBody>
      </p:sp>
      <p:pic>
        <p:nvPicPr>
          <p:cNvPr id="1028" name="Picture 4" descr="G:\work\net - SCND Education\source - msa conference\scnd-thistle6-trans-400px.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8268" y="1398786"/>
            <a:ext cx="2573760" cy="25737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37828" y="4013084"/>
            <a:ext cx="10441160" cy="1130118"/>
          </a:xfrm>
          <a:prstGeom prst="rect">
            <a:avLst/>
          </a:prstGeom>
          <a:noFill/>
          <a:ln>
            <a:noFill/>
          </a:ln>
        </p:spPr>
        <p:txBody>
          <a:bodyPr wrap="square" rtlCol="0">
            <a:spAutoFit/>
          </a:bodyPr>
          <a:lstStyle/>
          <a:p>
            <a:pPr algn="ctr">
              <a:lnSpc>
                <a:spcPct val="150000"/>
              </a:lnSpc>
            </a:pPr>
            <a:r>
              <a:rPr lang="en-GB" sz="2400" b="1" dirty="0" smtClean="0">
                <a:solidFill>
                  <a:srgbClr val="0061BF"/>
                </a:solidFill>
              </a:rPr>
              <a:t>www.peaceeducationscotland.org</a:t>
            </a:r>
            <a:r>
              <a:rPr lang="en-GB" sz="2400" dirty="0">
                <a:solidFill>
                  <a:srgbClr val="0061BF"/>
                </a:solidFill>
              </a:rPr>
              <a:t/>
            </a:r>
            <a:br>
              <a:rPr lang="en-GB" sz="2400" dirty="0">
                <a:solidFill>
                  <a:srgbClr val="0061BF"/>
                </a:solidFill>
              </a:rPr>
            </a:br>
            <a:r>
              <a:rPr lang="en-GB" sz="2400" dirty="0">
                <a:solidFill>
                  <a:srgbClr val="0061BF"/>
                </a:solidFill>
              </a:rPr>
              <a:t>Scottish Charity No</a:t>
            </a:r>
            <a:r>
              <a:rPr lang="en-GB" sz="2400" dirty="0" smtClean="0">
                <a:solidFill>
                  <a:srgbClr val="0061BF"/>
                </a:solidFill>
              </a:rPr>
              <a:t>. SC046853</a:t>
            </a:r>
            <a:endParaRPr lang="en-GB" sz="2400" dirty="0" smtClean="0">
              <a:solidFill>
                <a:srgbClr val="0061BF"/>
              </a:solidFill>
            </a:endParaRPr>
          </a:p>
        </p:txBody>
      </p:sp>
      <p:sp>
        <p:nvSpPr>
          <p:cNvPr id="5" name="TextBox 4"/>
          <p:cNvSpPr txBox="1"/>
          <p:nvPr/>
        </p:nvSpPr>
        <p:spPr>
          <a:xfrm>
            <a:off x="45740" y="5733256"/>
            <a:ext cx="12097344" cy="590931"/>
          </a:xfrm>
          <a:prstGeom prst="rect">
            <a:avLst/>
          </a:prstGeom>
          <a:noFill/>
          <a:ln>
            <a:noFill/>
          </a:ln>
        </p:spPr>
        <p:txBody>
          <a:bodyPr wrap="square" rtlCol="0">
            <a:spAutoFit/>
          </a:bodyPr>
          <a:lstStyle/>
          <a:p>
            <a:pPr algn="ctr">
              <a:lnSpc>
                <a:spcPct val="90000"/>
              </a:lnSpc>
            </a:pPr>
            <a:r>
              <a:rPr lang="en-GB" sz="3600" b="1" dirty="0">
                <a:latin typeface="Arial" pitchFamily="34" charset="0"/>
                <a:cs typeface="Arial" pitchFamily="34" charset="0"/>
              </a:rPr>
              <a:t>OBJECTIVITY QUESTIONS</a:t>
            </a:r>
            <a:endParaRPr lang="en-GB" sz="3600" b="1" dirty="0">
              <a:latin typeface="Arial" pitchFamily="34" charset="0"/>
              <a:cs typeface="Arial" pitchFamily="34" charset="0"/>
            </a:endParaRPr>
          </a:p>
        </p:txBody>
      </p:sp>
    </p:spTree>
    <p:extLst>
      <p:ext uri="{BB962C8B-B14F-4D97-AF65-F5344CB8AC3E}">
        <p14:creationId xmlns:p14="http://schemas.microsoft.com/office/powerpoint/2010/main" val="2848441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2006771" y="4293096"/>
            <a:ext cx="8280920" cy="2000200"/>
          </a:xfrm>
        </p:spPr>
        <p:txBody>
          <a:bodyPr>
            <a:noAutofit/>
          </a:bodyPr>
          <a:lstStyle/>
          <a:p>
            <a:pPr>
              <a:lnSpc>
                <a:spcPct val="150000"/>
              </a:lnSpc>
            </a:pPr>
            <a:r>
              <a:rPr lang="en-US" sz="1800" dirty="0">
                <a:latin typeface="Arial" pitchFamily="34" charset="0"/>
                <a:cs typeface="Arial" pitchFamily="34" charset="0"/>
              </a:rPr>
              <a:t>Modern Studies </a:t>
            </a:r>
            <a:r>
              <a:rPr lang="en-US" sz="1800" dirty="0" smtClean="0">
                <a:latin typeface="Arial" pitchFamily="34" charset="0"/>
                <a:cs typeface="Arial" pitchFamily="34" charset="0"/>
              </a:rPr>
              <a:t>Higher - Paper </a:t>
            </a:r>
            <a:r>
              <a:rPr lang="en-US" sz="1800" dirty="0">
                <a:latin typeface="Arial" pitchFamily="34" charset="0"/>
                <a:cs typeface="Arial" pitchFamily="34" charset="0"/>
              </a:rPr>
              <a:t>2 has three types of questions</a:t>
            </a:r>
            <a:r>
              <a:rPr lang="en-US" sz="1800" dirty="0" smtClean="0">
                <a:latin typeface="Arial" pitchFamily="34" charset="0"/>
                <a:cs typeface="Arial" pitchFamily="34" charset="0"/>
              </a:rPr>
              <a:t>:</a:t>
            </a:r>
          </a:p>
          <a:p>
            <a:pPr marL="342900" indent="-342900">
              <a:lnSpc>
                <a:spcPct val="150000"/>
              </a:lnSpc>
              <a:buFont typeface="Arial" panose="020B0604020202020204" pitchFamily="34" charset="0"/>
              <a:buChar char="•"/>
            </a:pPr>
            <a:r>
              <a:rPr lang="en-US" sz="1800" dirty="0" smtClean="0">
                <a:latin typeface="Arial" pitchFamily="34" charset="0"/>
                <a:cs typeface="Arial" pitchFamily="34" charset="0"/>
              </a:rPr>
              <a:t>To what extent </a:t>
            </a:r>
            <a:r>
              <a:rPr lang="en-US" sz="1800" b="1" dirty="0" smtClean="0">
                <a:latin typeface="Arial" pitchFamily="34" charset="0"/>
                <a:cs typeface="Arial" pitchFamily="34" charset="0"/>
              </a:rPr>
              <a:t>is it accurate</a:t>
            </a:r>
            <a:r>
              <a:rPr lang="en-US" sz="1800" dirty="0" smtClean="0">
                <a:latin typeface="Arial" pitchFamily="34" charset="0"/>
                <a:cs typeface="Arial" pitchFamily="34" charset="0"/>
              </a:rPr>
              <a:t>….?   Objectivity questions (10 marks)</a:t>
            </a:r>
          </a:p>
          <a:p>
            <a:pPr marL="342900" indent="-342900">
              <a:lnSpc>
                <a:spcPct val="150000"/>
              </a:lnSpc>
              <a:buFont typeface="Arial" panose="020B0604020202020204" pitchFamily="34" charset="0"/>
              <a:buChar char="•"/>
            </a:pPr>
            <a:r>
              <a:rPr lang="en-US" sz="1800" dirty="0" smtClean="0">
                <a:latin typeface="Arial" pitchFamily="34" charset="0"/>
                <a:cs typeface="Arial" pitchFamily="34" charset="0"/>
              </a:rPr>
              <a:t>What </a:t>
            </a:r>
            <a:r>
              <a:rPr lang="en-US" sz="1800" b="1" dirty="0" smtClean="0">
                <a:latin typeface="Arial" pitchFamily="34" charset="0"/>
                <a:cs typeface="Arial" pitchFamily="34" charset="0"/>
              </a:rPr>
              <a:t>conclusions</a:t>
            </a:r>
            <a:r>
              <a:rPr lang="en-US" sz="1800" dirty="0" smtClean="0">
                <a:latin typeface="Arial" pitchFamily="34" charset="0"/>
                <a:cs typeface="Arial" pitchFamily="34" charset="0"/>
              </a:rPr>
              <a:t> can be drawn…?    Conclusions questions (10 marks)</a:t>
            </a:r>
          </a:p>
          <a:p>
            <a:pPr marL="342900" indent="-342900">
              <a:lnSpc>
                <a:spcPct val="150000"/>
              </a:lnSpc>
              <a:buFont typeface="Arial" panose="020B0604020202020204" pitchFamily="34" charset="0"/>
              <a:buChar char="•"/>
            </a:pPr>
            <a:r>
              <a:rPr lang="en-US" sz="1800" dirty="0" smtClean="0">
                <a:latin typeface="Arial" pitchFamily="34" charset="0"/>
                <a:cs typeface="Arial" pitchFamily="34" charset="0"/>
              </a:rPr>
              <a:t>To what extent </a:t>
            </a:r>
            <a:r>
              <a:rPr lang="en-US" sz="1800" b="1" dirty="0" smtClean="0">
                <a:latin typeface="Arial" pitchFamily="34" charset="0"/>
                <a:cs typeface="Arial" pitchFamily="34" charset="0"/>
              </a:rPr>
              <a:t>are the sources reliable</a:t>
            </a:r>
            <a:r>
              <a:rPr lang="en-US" sz="1800" dirty="0" smtClean="0">
                <a:latin typeface="Arial" pitchFamily="34" charset="0"/>
                <a:cs typeface="Arial" pitchFamily="34" charset="0"/>
              </a:rPr>
              <a:t>….? Reliability questions  (8 marks)</a:t>
            </a:r>
            <a:endParaRPr lang="en-US" sz="1800" dirty="0">
              <a:latin typeface="Arial" pitchFamily="34" charset="0"/>
              <a:cs typeface="Arial" pitchFamily="34" charset="0"/>
            </a:endParaRPr>
          </a:p>
        </p:txBody>
      </p:sp>
      <p:sp>
        <p:nvSpPr>
          <p:cNvPr id="6" name="TextBox 5">
            <a:extLst>
              <a:ext uri="{FF2B5EF4-FFF2-40B4-BE49-F238E27FC236}">
                <a16:creationId xmlns:a16="http://schemas.microsoft.com/office/drawing/2014/main" xmlns="" id="{A9277365-1A78-4259-812A-89E66589C69F}"/>
              </a:ext>
            </a:extLst>
          </p:cNvPr>
          <p:cNvSpPr txBox="1"/>
          <p:nvPr/>
        </p:nvSpPr>
        <p:spPr>
          <a:xfrm>
            <a:off x="2023735" y="1484784"/>
            <a:ext cx="8496944" cy="1975926"/>
          </a:xfrm>
          <a:prstGeom prst="rect">
            <a:avLst/>
          </a:prstGeom>
          <a:noFill/>
          <a:ln>
            <a:solidFill>
              <a:schemeClr val="bg2"/>
            </a:solidFill>
          </a:ln>
        </p:spPr>
        <p:txBody>
          <a:bodyPr wrap="square" rtlCol="0">
            <a:spAutoFit/>
          </a:bodyPr>
          <a:lstStyle/>
          <a:p>
            <a:pPr>
              <a:lnSpc>
                <a:spcPct val="90000"/>
              </a:lnSpc>
            </a:pPr>
            <a:r>
              <a:rPr lang="en-GB" sz="4000" b="1" dirty="0">
                <a:latin typeface="Arial" pitchFamily="34" charset="0"/>
                <a:cs typeface="Arial" pitchFamily="34" charset="0"/>
              </a:rPr>
              <a:t>OBJECTIVITY QUESTIONS</a:t>
            </a:r>
          </a:p>
          <a:p>
            <a:pPr>
              <a:lnSpc>
                <a:spcPct val="90000"/>
              </a:lnSpc>
            </a:pPr>
            <a:endParaRPr lang="en-GB" sz="2400" dirty="0">
              <a:latin typeface="Arial" pitchFamily="34" charset="0"/>
              <a:cs typeface="Arial" pitchFamily="34" charset="0"/>
            </a:endParaRPr>
          </a:p>
          <a:p>
            <a:pPr>
              <a:lnSpc>
                <a:spcPct val="90000"/>
              </a:lnSpc>
            </a:pPr>
            <a:r>
              <a:rPr lang="en-GB" sz="2400" dirty="0">
                <a:latin typeface="Arial" pitchFamily="34" charset="0"/>
                <a:cs typeface="Arial" pitchFamily="34" charset="0"/>
              </a:rPr>
              <a:t>To what extent </a:t>
            </a:r>
            <a:r>
              <a:rPr lang="en-GB" sz="2400" b="1" dirty="0">
                <a:latin typeface="Arial" pitchFamily="34" charset="0"/>
                <a:cs typeface="Arial" pitchFamily="34" charset="0"/>
              </a:rPr>
              <a:t>is it accurate</a:t>
            </a:r>
            <a:r>
              <a:rPr lang="en-GB" sz="2400" dirty="0">
                <a:latin typeface="Arial" pitchFamily="34" charset="0"/>
                <a:cs typeface="Arial" pitchFamily="34" charset="0"/>
              </a:rPr>
              <a:t>….?</a:t>
            </a:r>
          </a:p>
          <a:p>
            <a:pPr>
              <a:lnSpc>
                <a:spcPct val="90000"/>
              </a:lnSpc>
            </a:pPr>
            <a:endParaRPr lang="en-GB" sz="2400" dirty="0">
              <a:latin typeface="Arial" pitchFamily="34" charset="0"/>
              <a:cs typeface="Arial" pitchFamily="34" charset="0"/>
            </a:endParaRPr>
          </a:p>
          <a:p>
            <a:pPr>
              <a:lnSpc>
                <a:spcPct val="90000"/>
              </a:lnSpc>
            </a:pPr>
            <a:r>
              <a:rPr lang="en-GB" sz="2400" dirty="0">
                <a:latin typeface="Arial" pitchFamily="34" charset="0"/>
                <a:cs typeface="Arial" pitchFamily="34" charset="0"/>
              </a:rPr>
              <a:t>These are source questions </a:t>
            </a:r>
          </a:p>
        </p:txBody>
      </p:sp>
    </p:spTree>
    <p:extLst>
      <p:ext uri="{BB962C8B-B14F-4D97-AF65-F5344CB8AC3E}">
        <p14:creationId xmlns:p14="http://schemas.microsoft.com/office/powerpoint/2010/main" val="2887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bg1"/>
            </a:gs>
            <a:gs pos="42000">
              <a:schemeClr val="bg2"/>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1217614" y="1628800"/>
            <a:ext cx="9753600" cy="3400400"/>
          </a:xfrm>
        </p:spPr>
        <p:txBody>
          <a:bodyPr>
            <a:normAutofit/>
          </a:bodyPr>
          <a:lstStyle/>
          <a:p>
            <a:pPr marL="45720" indent="0">
              <a:buNone/>
            </a:pPr>
            <a:r>
              <a:rPr lang="en-US" dirty="0">
                <a:latin typeface="Arial" pitchFamily="34" charset="0"/>
                <a:cs typeface="Arial" pitchFamily="34" charset="0"/>
              </a:rPr>
              <a:t>With these questions you are to show the </a:t>
            </a:r>
            <a:r>
              <a:rPr lang="en-US" dirty="0" smtClean="0">
                <a:latin typeface="Arial" pitchFamily="34" charset="0"/>
                <a:cs typeface="Arial" pitchFamily="34" charset="0"/>
              </a:rPr>
              <a:t>accuracy </a:t>
            </a:r>
            <a:r>
              <a:rPr lang="en-US" dirty="0">
                <a:latin typeface="Arial" pitchFamily="34" charset="0"/>
                <a:cs typeface="Arial" pitchFamily="34" charset="0"/>
              </a:rPr>
              <a:t>of the statement, using the sources.</a:t>
            </a:r>
          </a:p>
          <a:p>
            <a:pPr marL="45720" indent="0">
              <a:buNone/>
            </a:pPr>
            <a:r>
              <a:rPr lang="en-US" dirty="0">
                <a:latin typeface="Arial" pitchFamily="34" charset="0"/>
                <a:cs typeface="Arial" pitchFamily="34" charset="0"/>
              </a:rPr>
              <a:t>For </a:t>
            </a:r>
            <a:r>
              <a:rPr lang="en-US" dirty="0" smtClean="0">
                <a:latin typeface="Arial" pitchFamily="34" charset="0"/>
                <a:cs typeface="Arial" pitchFamily="34" charset="0"/>
              </a:rPr>
              <a:t>example:</a:t>
            </a:r>
            <a:endParaRPr lang="en-US" dirty="0">
              <a:latin typeface="Arial" pitchFamily="34" charset="0"/>
              <a:cs typeface="Arial" pitchFamily="34" charset="0"/>
            </a:endParaRPr>
          </a:p>
          <a:p>
            <a:pPr marL="45720" indent="0">
              <a:buNone/>
            </a:pPr>
            <a:r>
              <a:rPr lang="en-US" dirty="0">
                <a:latin typeface="Arial" pitchFamily="34" charset="0"/>
                <a:cs typeface="Arial" pitchFamily="34" charset="0"/>
              </a:rPr>
              <a:t>“To what extent is it accurate to state that efforts to reduce the threat posed by nuclear weapons have been </a:t>
            </a:r>
            <a:r>
              <a:rPr lang="en-US" dirty="0">
                <a:solidFill>
                  <a:schemeClr val="accent1">
                    <a:lumMod val="50000"/>
                  </a:schemeClr>
                </a:solidFill>
                <a:latin typeface="Arial" pitchFamily="34" charset="0"/>
                <a:cs typeface="Arial" pitchFamily="34" charset="0"/>
              </a:rPr>
              <a:t>successful</a:t>
            </a:r>
            <a:r>
              <a:rPr lang="en-US" dirty="0">
                <a:latin typeface="Arial" pitchFamily="34" charset="0"/>
                <a:cs typeface="Arial" pitchFamily="34" charset="0"/>
              </a:rPr>
              <a:t>?” </a:t>
            </a:r>
            <a:r>
              <a:rPr lang="en-US" sz="1400" dirty="0" smtClean="0">
                <a:latin typeface="Arial" pitchFamily="34" charset="0"/>
                <a:cs typeface="Arial" pitchFamily="34" charset="0"/>
              </a:rPr>
              <a:t>(question 2, </a:t>
            </a:r>
            <a:r>
              <a:rPr lang="en-US" sz="1400" dirty="0">
                <a:latin typeface="Arial" pitchFamily="34" charset="0"/>
                <a:cs typeface="Arial" pitchFamily="34" charset="0"/>
              </a:rPr>
              <a:t>paper </a:t>
            </a:r>
            <a:r>
              <a:rPr lang="en-US" sz="1400" dirty="0" smtClean="0">
                <a:latin typeface="Arial" pitchFamily="34" charset="0"/>
                <a:cs typeface="Arial" pitchFamily="34" charset="0"/>
              </a:rPr>
              <a:t>2, 2019)</a:t>
            </a:r>
            <a:endParaRPr lang="en-US" sz="1400" dirty="0">
              <a:latin typeface="Arial" pitchFamily="34" charset="0"/>
              <a:cs typeface="Arial" pitchFamily="34" charset="0"/>
            </a:endParaRPr>
          </a:p>
          <a:p>
            <a:pPr>
              <a:buFontTx/>
              <a:buChar char="-"/>
            </a:pPr>
            <a:r>
              <a:rPr lang="en-US" dirty="0">
                <a:latin typeface="Arial" pitchFamily="34" charset="0"/>
                <a:cs typeface="Arial" pitchFamily="34" charset="0"/>
              </a:rPr>
              <a:t>Have efforts to reduce the threat posed by nuclear weapons been </a:t>
            </a:r>
            <a:r>
              <a:rPr lang="en-US" dirty="0">
                <a:solidFill>
                  <a:schemeClr val="accent1">
                    <a:lumMod val="50000"/>
                  </a:schemeClr>
                </a:solidFill>
                <a:latin typeface="Arial" pitchFamily="34" charset="0"/>
                <a:cs typeface="Arial" pitchFamily="34" charset="0"/>
              </a:rPr>
              <a:t>successful</a:t>
            </a:r>
            <a:r>
              <a:rPr lang="en-US" dirty="0">
                <a:latin typeface="Arial" pitchFamily="34" charset="0"/>
                <a:cs typeface="Arial" pitchFamily="34" charset="0"/>
              </a:rPr>
              <a:t>?</a:t>
            </a:r>
          </a:p>
          <a:p>
            <a:pPr marL="45720" indent="0">
              <a:buNone/>
            </a:pPr>
            <a:endParaRPr lang="en-US" sz="1500" dirty="0">
              <a:latin typeface="Arial" pitchFamily="34" charset="0"/>
              <a:cs typeface="Arial" pitchFamily="34" charset="0"/>
            </a:endParaRPr>
          </a:p>
          <a:p>
            <a:pPr>
              <a:buFontTx/>
              <a:buChar char="-"/>
            </a:pPr>
            <a:endParaRPr lang="en-US" sz="1400" dirty="0">
              <a:latin typeface="Arial" pitchFamily="34" charset="0"/>
              <a:cs typeface="Arial" pitchFamily="34" charset="0"/>
            </a:endParaRPr>
          </a:p>
        </p:txBody>
      </p:sp>
      <p:sp>
        <p:nvSpPr>
          <p:cNvPr id="6" name="TextBox 5">
            <a:extLst>
              <a:ext uri="{FF2B5EF4-FFF2-40B4-BE49-F238E27FC236}">
                <a16:creationId xmlns:a16="http://schemas.microsoft.com/office/drawing/2014/main" xmlns="" id="{E8CF8C8C-F0DF-4880-9AA4-F5F274D1B1E8}"/>
              </a:ext>
            </a:extLst>
          </p:cNvPr>
          <p:cNvSpPr txBox="1"/>
          <p:nvPr/>
        </p:nvSpPr>
        <p:spPr>
          <a:xfrm>
            <a:off x="1413892" y="620688"/>
            <a:ext cx="8928992" cy="701731"/>
          </a:xfrm>
          <a:prstGeom prst="rect">
            <a:avLst/>
          </a:prstGeom>
          <a:noFill/>
          <a:ln>
            <a:solidFill>
              <a:schemeClr val="bg2"/>
            </a:solidFill>
          </a:ln>
        </p:spPr>
        <p:txBody>
          <a:bodyPr wrap="square" rtlCol="0">
            <a:spAutoFit/>
          </a:bodyPr>
          <a:lstStyle/>
          <a:p>
            <a:pPr>
              <a:lnSpc>
                <a:spcPct val="90000"/>
              </a:lnSpc>
            </a:pPr>
            <a:r>
              <a:rPr lang="en-GB" sz="4400" b="1" dirty="0">
                <a:latin typeface="Arial" pitchFamily="34" charset="0"/>
                <a:cs typeface="Arial" pitchFamily="34" charset="0"/>
              </a:rPr>
              <a:t>How accurate is the statement?</a:t>
            </a:r>
          </a:p>
        </p:txBody>
      </p:sp>
      <p:sp>
        <p:nvSpPr>
          <p:cNvPr id="8" name="TextBox 7">
            <a:extLst>
              <a:ext uri="{FF2B5EF4-FFF2-40B4-BE49-F238E27FC236}">
                <a16:creationId xmlns:a16="http://schemas.microsoft.com/office/drawing/2014/main" xmlns="" id="{96685061-26BD-4890-B400-073D38F19C0F}"/>
              </a:ext>
            </a:extLst>
          </p:cNvPr>
          <p:cNvSpPr txBox="1"/>
          <p:nvPr/>
        </p:nvSpPr>
        <p:spPr>
          <a:xfrm>
            <a:off x="2854052" y="5588670"/>
            <a:ext cx="2520280" cy="757130"/>
          </a:xfrm>
          <a:prstGeom prst="rect">
            <a:avLst/>
          </a:prstGeom>
          <a:noFill/>
          <a:ln>
            <a:noFill/>
          </a:ln>
        </p:spPr>
        <p:txBody>
          <a:bodyPr wrap="square" rtlCol="0">
            <a:spAutoFit/>
          </a:bodyPr>
          <a:lstStyle/>
          <a:p>
            <a:pPr>
              <a:lnSpc>
                <a:spcPct val="90000"/>
              </a:lnSpc>
            </a:pPr>
            <a:r>
              <a:rPr lang="en-GB" sz="2400" dirty="0">
                <a:latin typeface="Arial" pitchFamily="34" charset="0"/>
                <a:cs typeface="Arial" pitchFamily="34" charset="0"/>
              </a:rPr>
              <a:t>The efforts have had little success</a:t>
            </a:r>
          </a:p>
        </p:txBody>
      </p:sp>
      <p:sp>
        <p:nvSpPr>
          <p:cNvPr id="13" name="Rectangle 12">
            <a:extLst>
              <a:ext uri="{FF2B5EF4-FFF2-40B4-BE49-F238E27FC236}">
                <a16:creationId xmlns:a16="http://schemas.microsoft.com/office/drawing/2014/main" xmlns="" id="{782EFF2E-B6B9-463F-9386-79C900F9A796}"/>
              </a:ext>
            </a:extLst>
          </p:cNvPr>
          <p:cNvSpPr/>
          <p:nvPr/>
        </p:nvSpPr>
        <p:spPr>
          <a:xfrm>
            <a:off x="9189132" y="5579831"/>
            <a:ext cx="2809936" cy="1089529"/>
          </a:xfrm>
          <a:prstGeom prst="rect">
            <a:avLst/>
          </a:prstGeom>
        </p:spPr>
        <p:txBody>
          <a:bodyPr wrap="square">
            <a:spAutoFit/>
          </a:bodyPr>
          <a:lstStyle/>
          <a:p>
            <a:pPr>
              <a:lnSpc>
                <a:spcPct val="90000"/>
              </a:lnSpc>
            </a:pPr>
            <a:r>
              <a:rPr lang="en-GB" sz="2400" dirty="0">
                <a:latin typeface="Arial" pitchFamily="34" charset="0"/>
                <a:cs typeface="Arial" pitchFamily="34" charset="0"/>
              </a:rPr>
              <a:t>The efforts have been considerably successful</a:t>
            </a:r>
          </a:p>
        </p:txBody>
      </p:sp>
      <p:sp>
        <p:nvSpPr>
          <p:cNvPr id="15" name="TextBox 14">
            <a:extLst>
              <a:ext uri="{FF2B5EF4-FFF2-40B4-BE49-F238E27FC236}">
                <a16:creationId xmlns:a16="http://schemas.microsoft.com/office/drawing/2014/main" xmlns="" id="{36F77E14-DB2C-49C0-A027-8B57ED98A966}"/>
              </a:ext>
            </a:extLst>
          </p:cNvPr>
          <p:cNvSpPr txBox="1"/>
          <p:nvPr/>
        </p:nvSpPr>
        <p:spPr>
          <a:xfrm>
            <a:off x="315170" y="5579831"/>
            <a:ext cx="2197443" cy="757130"/>
          </a:xfrm>
          <a:prstGeom prst="rect">
            <a:avLst/>
          </a:prstGeom>
          <a:noFill/>
          <a:ln>
            <a:noFill/>
          </a:ln>
        </p:spPr>
        <p:txBody>
          <a:bodyPr wrap="square" rtlCol="0">
            <a:spAutoFit/>
          </a:bodyPr>
          <a:lstStyle/>
          <a:p>
            <a:pPr>
              <a:lnSpc>
                <a:spcPct val="90000"/>
              </a:lnSpc>
            </a:pPr>
            <a:r>
              <a:rPr lang="en-GB" sz="2400" dirty="0">
                <a:latin typeface="Arial" pitchFamily="34" charset="0"/>
                <a:cs typeface="Arial" pitchFamily="34" charset="0"/>
              </a:rPr>
              <a:t>Quite unsuccessful</a:t>
            </a:r>
          </a:p>
        </p:txBody>
      </p:sp>
      <p:sp>
        <p:nvSpPr>
          <p:cNvPr id="16" name="TextBox 15">
            <a:extLst>
              <a:ext uri="{FF2B5EF4-FFF2-40B4-BE49-F238E27FC236}">
                <a16:creationId xmlns:a16="http://schemas.microsoft.com/office/drawing/2014/main" xmlns="" id="{23D0BE6C-0662-4960-A580-474FD0F84EDF}"/>
              </a:ext>
            </a:extLst>
          </p:cNvPr>
          <p:cNvSpPr txBox="1"/>
          <p:nvPr/>
        </p:nvSpPr>
        <p:spPr>
          <a:xfrm>
            <a:off x="5878388" y="5579831"/>
            <a:ext cx="3238736" cy="757130"/>
          </a:xfrm>
          <a:prstGeom prst="rect">
            <a:avLst/>
          </a:prstGeom>
          <a:noFill/>
          <a:ln>
            <a:noFill/>
          </a:ln>
        </p:spPr>
        <p:txBody>
          <a:bodyPr wrap="square" rtlCol="0">
            <a:spAutoFit/>
          </a:bodyPr>
          <a:lstStyle/>
          <a:p>
            <a:pPr>
              <a:lnSpc>
                <a:spcPct val="90000"/>
              </a:lnSpc>
            </a:pPr>
            <a:r>
              <a:rPr lang="en-GB" sz="2400" dirty="0">
                <a:latin typeface="Arial" pitchFamily="34" charset="0"/>
                <a:cs typeface="Arial" pitchFamily="34" charset="0"/>
              </a:rPr>
              <a:t>The efforts have been </a:t>
            </a:r>
            <a:r>
              <a:rPr lang="en-GB" sz="2400" dirty="0" smtClean="0">
                <a:latin typeface="Arial" pitchFamily="34" charset="0"/>
                <a:cs typeface="Arial" pitchFamily="34" charset="0"/>
              </a:rPr>
              <a:t>quite successful</a:t>
            </a:r>
            <a:endParaRPr lang="en-GB" sz="2400" dirty="0">
              <a:latin typeface="Arial" pitchFamily="34" charset="0"/>
              <a:cs typeface="Arial" pitchFamily="34" charset="0"/>
            </a:endParaRPr>
          </a:p>
        </p:txBody>
      </p:sp>
      <p:sp>
        <p:nvSpPr>
          <p:cNvPr id="17" name="Arrow: Up-Down 16">
            <a:extLst>
              <a:ext uri="{FF2B5EF4-FFF2-40B4-BE49-F238E27FC236}">
                <a16:creationId xmlns:a16="http://schemas.microsoft.com/office/drawing/2014/main" xmlns="" id="{1D91E5EA-2504-438E-815F-48B827ED564B}"/>
              </a:ext>
            </a:extLst>
          </p:cNvPr>
          <p:cNvSpPr/>
          <p:nvPr/>
        </p:nvSpPr>
        <p:spPr>
          <a:xfrm rot="5400000">
            <a:off x="5384059" y="517733"/>
            <a:ext cx="514170" cy="9361040"/>
          </a:xfrm>
          <a:prstGeom prst="up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2400"/>
          </a:p>
        </p:txBody>
      </p:sp>
      <p:sp>
        <p:nvSpPr>
          <p:cNvPr id="18" name="TextBox 17">
            <a:extLst>
              <a:ext uri="{FF2B5EF4-FFF2-40B4-BE49-F238E27FC236}">
                <a16:creationId xmlns:a16="http://schemas.microsoft.com/office/drawing/2014/main" xmlns="" id="{6B3ED716-C727-4017-9FE7-37457B93E9DA}"/>
              </a:ext>
            </a:extLst>
          </p:cNvPr>
          <p:cNvSpPr txBox="1"/>
          <p:nvPr/>
        </p:nvSpPr>
        <p:spPr>
          <a:xfrm>
            <a:off x="4769184" y="4985887"/>
            <a:ext cx="1829284" cy="424732"/>
          </a:xfrm>
          <a:prstGeom prst="rect">
            <a:avLst/>
          </a:prstGeom>
          <a:noFill/>
          <a:ln>
            <a:noFill/>
          </a:ln>
        </p:spPr>
        <p:txBody>
          <a:bodyPr wrap="square" rtlCol="0">
            <a:spAutoFit/>
          </a:bodyPr>
          <a:lstStyle/>
          <a:p>
            <a:pPr>
              <a:lnSpc>
                <a:spcPct val="90000"/>
              </a:lnSpc>
            </a:pPr>
            <a:r>
              <a:rPr lang="en-GB" sz="2400" dirty="0">
                <a:latin typeface="Arial" pitchFamily="34" charset="0"/>
                <a:cs typeface="Arial" pitchFamily="34" charset="0"/>
              </a:rPr>
              <a:t>accuracy</a:t>
            </a:r>
          </a:p>
        </p:txBody>
      </p:sp>
    </p:spTree>
    <p:extLst>
      <p:ext uri="{BB962C8B-B14F-4D97-AF65-F5344CB8AC3E}">
        <p14:creationId xmlns:p14="http://schemas.microsoft.com/office/powerpoint/2010/main" val="84695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B483D8B-53B1-4554-9BBF-8A88EBE331ED}"/>
              </a:ext>
            </a:extLst>
          </p:cNvPr>
          <p:cNvSpPr>
            <a:spLocks noGrp="1"/>
          </p:cNvSpPr>
          <p:nvPr>
            <p:ph idx="1"/>
          </p:nvPr>
        </p:nvSpPr>
        <p:spPr>
          <a:xfrm>
            <a:off x="189756" y="620688"/>
            <a:ext cx="11809312" cy="2201131"/>
          </a:xfrm>
        </p:spPr>
        <p:txBody>
          <a:bodyPr>
            <a:normAutofit fontScale="92500"/>
          </a:bodyPr>
          <a:lstStyle/>
          <a:p>
            <a:pPr marL="45720" indent="0">
              <a:buNone/>
            </a:pPr>
            <a:r>
              <a:rPr lang="en-US" dirty="0">
                <a:latin typeface="Arial" pitchFamily="34" charset="0"/>
                <a:cs typeface="Arial" pitchFamily="34" charset="0"/>
              </a:rPr>
              <a:t>“To what extent is it accurate to state that Russia </a:t>
            </a:r>
            <a:r>
              <a:rPr lang="en-US" dirty="0">
                <a:solidFill>
                  <a:schemeClr val="accent1">
                    <a:lumMod val="50000"/>
                  </a:schemeClr>
                </a:solidFill>
                <a:latin typeface="Arial" pitchFamily="34" charset="0"/>
                <a:cs typeface="Arial" pitchFamily="34" charset="0"/>
              </a:rPr>
              <a:t>effectively</a:t>
            </a:r>
            <a:r>
              <a:rPr lang="en-US" dirty="0">
                <a:latin typeface="Arial" pitchFamily="34" charset="0"/>
                <a:cs typeface="Arial" pitchFamily="34" charset="0"/>
              </a:rPr>
              <a:t> protects the rights of its citizens?” </a:t>
            </a:r>
            <a:r>
              <a:rPr lang="en-US" sz="1500" dirty="0">
                <a:latin typeface="Arial" pitchFamily="34" charset="0"/>
                <a:cs typeface="Arial" pitchFamily="34" charset="0"/>
              </a:rPr>
              <a:t>question </a:t>
            </a:r>
            <a:r>
              <a:rPr lang="en-US" sz="1500" dirty="0" smtClean="0">
                <a:latin typeface="Arial" pitchFamily="34" charset="0"/>
                <a:cs typeface="Arial" pitchFamily="34" charset="0"/>
              </a:rPr>
              <a:t>,2 </a:t>
            </a:r>
            <a:r>
              <a:rPr lang="en-US" sz="1500" dirty="0">
                <a:latin typeface="Arial" pitchFamily="34" charset="0"/>
                <a:cs typeface="Arial" pitchFamily="34" charset="0"/>
              </a:rPr>
              <a:t>specimen paper </a:t>
            </a:r>
            <a:r>
              <a:rPr lang="en-US" sz="1500" dirty="0" smtClean="0">
                <a:latin typeface="Arial" pitchFamily="34" charset="0"/>
                <a:cs typeface="Arial" pitchFamily="34" charset="0"/>
              </a:rPr>
              <a:t>2, </a:t>
            </a:r>
            <a:r>
              <a:rPr lang="en-US" sz="1500" dirty="0">
                <a:latin typeface="Arial" pitchFamily="34" charset="0"/>
                <a:cs typeface="Arial" pitchFamily="34" charset="0"/>
              </a:rPr>
              <a:t>2018</a:t>
            </a:r>
          </a:p>
          <a:p>
            <a:pPr>
              <a:buFontTx/>
              <a:buChar char="-"/>
            </a:pPr>
            <a:r>
              <a:rPr lang="en-US" dirty="0">
                <a:latin typeface="Arial" pitchFamily="34" charset="0"/>
                <a:cs typeface="Arial" pitchFamily="34" charset="0"/>
              </a:rPr>
              <a:t>Does Russia </a:t>
            </a:r>
            <a:r>
              <a:rPr lang="en-US" dirty="0">
                <a:solidFill>
                  <a:schemeClr val="accent1">
                    <a:lumMod val="50000"/>
                  </a:schemeClr>
                </a:solidFill>
                <a:latin typeface="Arial" pitchFamily="34" charset="0"/>
                <a:cs typeface="Arial" pitchFamily="34" charset="0"/>
              </a:rPr>
              <a:t>effectively</a:t>
            </a:r>
            <a:r>
              <a:rPr lang="en-US" dirty="0">
                <a:latin typeface="Arial" pitchFamily="34" charset="0"/>
                <a:cs typeface="Arial" pitchFamily="34" charset="0"/>
              </a:rPr>
              <a:t> </a:t>
            </a:r>
            <a:r>
              <a:rPr lang="en-US" dirty="0">
                <a:solidFill>
                  <a:schemeClr val="accent1">
                    <a:lumMod val="50000"/>
                  </a:schemeClr>
                </a:solidFill>
                <a:latin typeface="Arial" pitchFamily="34" charset="0"/>
                <a:cs typeface="Arial" pitchFamily="34" charset="0"/>
              </a:rPr>
              <a:t>protect</a:t>
            </a:r>
            <a:r>
              <a:rPr lang="en-US" dirty="0">
                <a:latin typeface="Arial" pitchFamily="34" charset="0"/>
                <a:cs typeface="Arial" pitchFamily="34" charset="0"/>
              </a:rPr>
              <a:t> the rights of its citizens?</a:t>
            </a:r>
          </a:p>
          <a:p>
            <a:pPr>
              <a:buFontTx/>
              <a:buChar char="-"/>
            </a:pPr>
            <a:endParaRPr lang="en-US" dirty="0">
              <a:latin typeface="Arial" pitchFamily="34" charset="0"/>
              <a:cs typeface="Arial" pitchFamily="34" charset="0"/>
            </a:endParaRPr>
          </a:p>
          <a:p>
            <a:pPr marL="45720" indent="0" algn="ctr">
              <a:buNone/>
            </a:pPr>
            <a:r>
              <a:rPr lang="en-US" sz="2200" dirty="0" smtClean="0">
                <a:latin typeface="Arial" pitchFamily="34" charset="0"/>
                <a:cs typeface="Arial" pitchFamily="34" charset="0"/>
              </a:rPr>
              <a:t>quite </a:t>
            </a:r>
            <a:r>
              <a:rPr lang="en-US" sz="2200" dirty="0">
                <a:latin typeface="Arial" pitchFamily="34" charset="0"/>
                <a:cs typeface="Arial" pitchFamily="34" charset="0"/>
              </a:rPr>
              <a:t>ineffective   </a:t>
            </a:r>
            <a:r>
              <a:rPr lang="en-US" sz="2200" dirty="0" smtClean="0">
                <a:latin typeface="Arial" pitchFamily="34" charset="0"/>
                <a:cs typeface="Arial" pitchFamily="34" charset="0"/>
              </a:rPr>
              <a:t>    somewhat </a:t>
            </a:r>
            <a:r>
              <a:rPr lang="en-US" sz="2200" dirty="0">
                <a:latin typeface="Arial" pitchFamily="34" charset="0"/>
                <a:cs typeface="Arial" pitchFamily="34" charset="0"/>
              </a:rPr>
              <a:t>ineffective         </a:t>
            </a:r>
            <a:r>
              <a:rPr lang="en-US" sz="2200" dirty="0" smtClean="0">
                <a:latin typeface="Arial" pitchFamily="34" charset="0"/>
                <a:cs typeface="Arial" pitchFamily="34" charset="0"/>
              </a:rPr>
              <a:t>  somewhat </a:t>
            </a:r>
            <a:r>
              <a:rPr lang="en-US" sz="2200" dirty="0">
                <a:latin typeface="Arial" pitchFamily="34" charset="0"/>
                <a:cs typeface="Arial" pitchFamily="34" charset="0"/>
              </a:rPr>
              <a:t>effective   </a:t>
            </a:r>
            <a:r>
              <a:rPr lang="en-US" sz="2200" dirty="0" smtClean="0">
                <a:latin typeface="Arial" pitchFamily="34" charset="0"/>
                <a:cs typeface="Arial" pitchFamily="34" charset="0"/>
              </a:rPr>
              <a:t>   </a:t>
            </a:r>
            <a:r>
              <a:rPr lang="en-US" sz="2200" dirty="0">
                <a:latin typeface="Arial" pitchFamily="34" charset="0"/>
                <a:cs typeface="Arial" pitchFamily="34" charset="0"/>
              </a:rPr>
              <a:t>considerably effective                                                                                                             </a:t>
            </a:r>
          </a:p>
        </p:txBody>
      </p:sp>
      <p:sp>
        <p:nvSpPr>
          <p:cNvPr id="4" name="Arrow: Up-Down 3">
            <a:extLst>
              <a:ext uri="{FF2B5EF4-FFF2-40B4-BE49-F238E27FC236}">
                <a16:creationId xmlns:a16="http://schemas.microsoft.com/office/drawing/2014/main" xmlns="" id="{CBB28B81-0700-40D1-8BA4-D041612BC022}"/>
              </a:ext>
            </a:extLst>
          </p:cNvPr>
          <p:cNvSpPr/>
          <p:nvPr/>
        </p:nvSpPr>
        <p:spPr>
          <a:xfrm rot="5400000">
            <a:off x="5549295" y="-2578610"/>
            <a:ext cx="514170" cy="9361040"/>
          </a:xfrm>
          <a:prstGeom prst="up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2400">
              <a:latin typeface="Arial" pitchFamily="34" charset="0"/>
              <a:cs typeface="Arial" pitchFamily="34" charset="0"/>
            </a:endParaRPr>
          </a:p>
        </p:txBody>
      </p:sp>
      <p:sp>
        <p:nvSpPr>
          <p:cNvPr id="5" name="TextBox 4">
            <a:extLst>
              <a:ext uri="{FF2B5EF4-FFF2-40B4-BE49-F238E27FC236}">
                <a16:creationId xmlns:a16="http://schemas.microsoft.com/office/drawing/2014/main" xmlns="" id="{C988C247-B638-4A6D-841C-B474CE0FD388}"/>
              </a:ext>
            </a:extLst>
          </p:cNvPr>
          <p:cNvSpPr txBox="1"/>
          <p:nvPr/>
        </p:nvSpPr>
        <p:spPr>
          <a:xfrm flipH="1">
            <a:off x="189754" y="3585828"/>
            <a:ext cx="11593289" cy="2631490"/>
          </a:xfrm>
          <a:prstGeom prst="rect">
            <a:avLst/>
          </a:prstGeom>
          <a:noFill/>
          <a:ln>
            <a:noFill/>
          </a:ln>
        </p:spPr>
        <p:txBody>
          <a:bodyPr wrap="square" rtlCol="0">
            <a:spAutoFit/>
          </a:bodyPr>
          <a:lstStyle/>
          <a:p>
            <a:pPr marL="45720" indent="0">
              <a:buNone/>
            </a:pPr>
            <a:r>
              <a:rPr lang="en-US" sz="2200" dirty="0">
                <a:latin typeface="Arial" pitchFamily="34" charset="0"/>
                <a:cs typeface="Arial" pitchFamily="34" charset="0"/>
              </a:rPr>
              <a:t>“To what extent is it accurate to state that the Scottish Parliament’s committees fulfil their roles </a:t>
            </a:r>
            <a:r>
              <a:rPr lang="en-US" sz="2200" dirty="0">
                <a:solidFill>
                  <a:schemeClr val="accent1">
                    <a:lumMod val="50000"/>
                  </a:schemeClr>
                </a:solidFill>
                <a:latin typeface="Arial" pitchFamily="34" charset="0"/>
                <a:cs typeface="Arial" pitchFamily="34" charset="0"/>
              </a:rPr>
              <a:t>effectively</a:t>
            </a:r>
            <a:r>
              <a:rPr lang="en-US" sz="2200" dirty="0">
                <a:latin typeface="Arial" pitchFamily="34" charset="0"/>
                <a:cs typeface="Arial" pitchFamily="34" charset="0"/>
              </a:rPr>
              <a:t>”   </a:t>
            </a:r>
            <a:r>
              <a:rPr lang="en-US" sz="1500" dirty="0">
                <a:latin typeface="Arial" pitchFamily="34" charset="0"/>
                <a:cs typeface="Arial" pitchFamily="34" charset="0"/>
              </a:rPr>
              <a:t>question </a:t>
            </a:r>
            <a:r>
              <a:rPr lang="en-US" sz="1500" dirty="0" smtClean="0">
                <a:latin typeface="Arial" pitchFamily="34" charset="0"/>
                <a:cs typeface="Arial" pitchFamily="34" charset="0"/>
              </a:rPr>
              <a:t>2,  </a:t>
            </a:r>
            <a:r>
              <a:rPr lang="en-US" sz="1500" dirty="0">
                <a:latin typeface="Arial" pitchFamily="34" charset="0"/>
                <a:cs typeface="Arial" pitchFamily="34" charset="0"/>
              </a:rPr>
              <a:t>2018</a:t>
            </a:r>
          </a:p>
          <a:p>
            <a:pPr marL="45720" indent="0">
              <a:buNone/>
            </a:pPr>
            <a:endParaRPr lang="en-US" sz="1500" dirty="0">
              <a:latin typeface="Arial" pitchFamily="34" charset="0"/>
              <a:cs typeface="Arial" pitchFamily="34" charset="0"/>
            </a:endParaRPr>
          </a:p>
          <a:p>
            <a:pPr marL="388620" indent="-342900">
              <a:buFontTx/>
              <a:buChar char="-"/>
            </a:pPr>
            <a:r>
              <a:rPr lang="en-US" sz="2200" dirty="0">
                <a:latin typeface="Arial" pitchFamily="34" charset="0"/>
                <a:cs typeface="Arial" pitchFamily="34" charset="0"/>
              </a:rPr>
              <a:t>Do the Scottish Parliament’s committees fulfil their role </a:t>
            </a:r>
            <a:r>
              <a:rPr lang="en-US" sz="2200" dirty="0">
                <a:solidFill>
                  <a:schemeClr val="accent1">
                    <a:lumMod val="50000"/>
                  </a:schemeClr>
                </a:solidFill>
                <a:latin typeface="Arial" pitchFamily="34" charset="0"/>
                <a:cs typeface="Arial" pitchFamily="34" charset="0"/>
              </a:rPr>
              <a:t>effectively</a:t>
            </a:r>
            <a:r>
              <a:rPr lang="en-US" sz="2200" dirty="0">
                <a:latin typeface="Arial" pitchFamily="34" charset="0"/>
                <a:cs typeface="Arial" pitchFamily="34" charset="0"/>
              </a:rPr>
              <a:t>?</a:t>
            </a:r>
          </a:p>
          <a:p>
            <a:pPr marL="388620" indent="-342900">
              <a:buFontTx/>
              <a:buChar char="-"/>
            </a:pPr>
            <a:endParaRPr lang="en-US" sz="2200" dirty="0">
              <a:latin typeface="Arial" pitchFamily="34" charset="0"/>
              <a:cs typeface="Arial" pitchFamily="34" charset="0"/>
            </a:endParaRPr>
          </a:p>
          <a:p>
            <a:pPr marL="45720"/>
            <a:endParaRPr lang="en-US" sz="2200" dirty="0">
              <a:latin typeface="Arial" pitchFamily="34" charset="0"/>
              <a:cs typeface="Arial" pitchFamily="34" charset="0"/>
            </a:endParaRPr>
          </a:p>
          <a:p>
            <a:pPr marL="45720" indent="0" algn="ctr">
              <a:buNone/>
            </a:pPr>
            <a:r>
              <a:rPr lang="en-US" dirty="0">
                <a:latin typeface="Arial" pitchFamily="34" charset="0"/>
                <a:cs typeface="Arial" pitchFamily="34" charset="0"/>
              </a:rPr>
              <a:t>quite ineffective    </a:t>
            </a:r>
            <a:r>
              <a:rPr lang="en-US" dirty="0" smtClean="0">
                <a:latin typeface="Arial" pitchFamily="34" charset="0"/>
                <a:cs typeface="Arial" pitchFamily="34" charset="0"/>
              </a:rPr>
              <a:t>     </a:t>
            </a:r>
            <a:r>
              <a:rPr lang="en-US" dirty="0">
                <a:latin typeface="Arial" pitchFamily="34" charset="0"/>
                <a:cs typeface="Arial" pitchFamily="34" charset="0"/>
              </a:rPr>
              <a:t>somewhat ineffective           somewhat effective   </a:t>
            </a:r>
            <a:r>
              <a:rPr lang="en-US" dirty="0" smtClean="0">
                <a:latin typeface="Arial" pitchFamily="34" charset="0"/>
                <a:cs typeface="Arial" pitchFamily="34" charset="0"/>
              </a:rPr>
              <a:t>     </a:t>
            </a:r>
            <a:r>
              <a:rPr lang="en-US" dirty="0">
                <a:latin typeface="Arial" pitchFamily="34" charset="0"/>
                <a:cs typeface="Arial" pitchFamily="34" charset="0"/>
              </a:rPr>
              <a:t>considerably effective                                                                                                             </a:t>
            </a:r>
          </a:p>
          <a:p>
            <a:pPr marL="388620" indent="-342900">
              <a:buFontTx/>
              <a:buChar char="-"/>
            </a:pPr>
            <a:endParaRPr lang="en-US" sz="2200" dirty="0">
              <a:latin typeface="Arial" pitchFamily="34" charset="0"/>
              <a:cs typeface="Arial" pitchFamily="34" charset="0"/>
            </a:endParaRPr>
          </a:p>
        </p:txBody>
      </p:sp>
      <p:sp>
        <p:nvSpPr>
          <p:cNvPr id="6" name="Arrow: Up-Down 5">
            <a:extLst>
              <a:ext uri="{FF2B5EF4-FFF2-40B4-BE49-F238E27FC236}">
                <a16:creationId xmlns:a16="http://schemas.microsoft.com/office/drawing/2014/main" xmlns="" id="{9A7D5F04-8921-48A8-9715-CEC7AE46F5E3}"/>
              </a:ext>
            </a:extLst>
          </p:cNvPr>
          <p:cNvSpPr/>
          <p:nvPr/>
        </p:nvSpPr>
        <p:spPr>
          <a:xfrm rot="5400000">
            <a:off x="5594373" y="478139"/>
            <a:ext cx="514170" cy="9361039"/>
          </a:xfrm>
          <a:prstGeom prst="up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sz="2400">
              <a:latin typeface="Arial" pitchFamily="34" charset="0"/>
              <a:cs typeface="Arial" pitchFamily="34" charset="0"/>
            </a:endParaRPr>
          </a:p>
        </p:txBody>
      </p:sp>
      <p:sp>
        <p:nvSpPr>
          <p:cNvPr id="7" name="TextBox 6">
            <a:extLst>
              <a:ext uri="{FF2B5EF4-FFF2-40B4-BE49-F238E27FC236}">
                <a16:creationId xmlns:a16="http://schemas.microsoft.com/office/drawing/2014/main" xmlns="" id="{003C9833-FFC7-4082-82CE-AAF9D2F403D8}"/>
              </a:ext>
            </a:extLst>
          </p:cNvPr>
          <p:cNvSpPr txBox="1"/>
          <p:nvPr/>
        </p:nvSpPr>
        <p:spPr>
          <a:xfrm>
            <a:off x="4769184" y="4948484"/>
            <a:ext cx="1829284" cy="424732"/>
          </a:xfrm>
          <a:prstGeom prst="rect">
            <a:avLst/>
          </a:prstGeom>
          <a:noFill/>
          <a:ln>
            <a:noFill/>
          </a:ln>
        </p:spPr>
        <p:txBody>
          <a:bodyPr wrap="square" rtlCol="0">
            <a:spAutoFit/>
          </a:bodyPr>
          <a:lstStyle/>
          <a:p>
            <a:pPr>
              <a:lnSpc>
                <a:spcPct val="90000"/>
              </a:lnSpc>
            </a:pPr>
            <a:r>
              <a:rPr lang="en-GB" sz="2400" dirty="0">
                <a:latin typeface="Arial" pitchFamily="34" charset="0"/>
                <a:cs typeface="Arial" pitchFamily="34" charset="0"/>
              </a:rPr>
              <a:t>accuracy</a:t>
            </a:r>
          </a:p>
        </p:txBody>
      </p:sp>
      <p:sp>
        <p:nvSpPr>
          <p:cNvPr id="8" name="TextBox 7">
            <a:extLst>
              <a:ext uri="{FF2B5EF4-FFF2-40B4-BE49-F238E27FC236}">
                <a16:creationId xmlns:a16="http://schemas.microsoft.com/office/drawing/2014/main" xmlns="" id="{44B41D65-D24C-4EDE-924E-0D50312CFDC6}"/>
              </a:ext>
            </a:extLst>
          </p:cNvPr>
          <p:cNvSpPr txBox="1"/>
          <p:nvPr/>
        </p:nvSpPr>
        <p:spPr>
          <a:xfrm>
            <a:off x="4891738" y="1889544"/>
            <a:ext cx="1829284" cy="424732"/>
          </a:xfrm>
          <a:prstGeom prst="rect">
            <a:avLst/>
          </a:prstGeom>
          <a:noFill/>
          <a:ln>
            <a:noFill/>
          </a:ln>
        </p:spPr>
        <p:txBody>
          <a:bodyPr wrap="square" rtlCol="0">
            <a:spAutoFit/>
          </a:bodyPr>
          <a:lstStyle/>
          <a:p>
            <a:pPr>
              <a:lnSpc>
                <a:spcPct val="90000"/>
              </a:lnSpc>
            </a:pPr>
            <a:r>
              <a:rPr lang="en-GB" sz="2400" dirty="0">
                <a:latin typeface="Arial" pitchFamily="34" charset="0"/>
                <a:cs typeface="Arial" pitchFamily="34" charset="0"/>
              </a:rPr>
              <a:t>accuracy</a:t>
            </a:r>
          </a:p>
        </p:txBody>
      </p:sp>
    </p:spTree>
    <p:extLst>
      <p:ext uri="{BB962C8B-B14F-4D97-AF65-F5344CB8AC3E}">
        <p14:creationId xmlns:p14="http://schemas.microsoft.com/office/powerpoint/2010/main" val="1551400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6BE1BF4-91BA-4F05-AF15-8EE3DE25AD56}"/>
              </a:ext>
            </a:extLst>
          </p:cNvPr>
          <p:cNvSpPr>
            <a:spLocks noGrp="1"/>
          </p:cNvSpPr>
          <p:nvPr>
            <p:ph idx="1"/>
          </p:nvPr>
        </p:nvSpPr>
        <p:spPr>
          <a:xfrm>
            <a:off x="1217612" y="1124744"/>
            <a:ext cx="9753600" cy="5472608"/>
          </a:xfrm>
        </p:spPr>
        <p:txBody>
          <a:bodyPr>
            <a:normAutofit/>
          </a:bodyPr>
          <a:lstStyle/>
          <a:p>
            <a:endParaRPr lang="en-GB" dirty="0">
              <a:latin typeface="Arial" pitchFamily="34" charset="0"/>
              <a:cs typeface="Arial" pitchFamily="34" charset="0"/>
            </a:endParaRPr>
          </a:p>
          <a:p>
            <a:endParaRPr lang="en-GB" dirty="0">
              <a:latin typeface="Arial" pitchFamily="34" charset="0"/>
              <a:cs typeface="Arial" pitchFamily="34" charset="0"/>
            </a:endParaRPr>
          </a:p>
          <a:p>
            <a:r>
              <a:rPr lang="en-GB" dirty="0">
                <a:latin typeface="Arial" pitchFamily="34" charset="0"/>
                <a:cs typeface="Arial" pitchFamily="34" charset="0"/>
              </a:rPr>
              <a:t>Using ALL the sources provide arguments for </a:t>
            </a:r>
            <a:r>
              <a:rPr lang="en-GB" b="1" dirty="0">
                <a:latin typeface="Arial" pitchFamily="34" charset="0"/>
                <a:cs typeface="Arial" pitchFamily="34" charset="0"/>
              </a:rPr>
              <a:t>and</a:t>
            </a:r>
            <a:r>
              <a:rPr lang="en-GB" dirty="0">
                <a:latin typeface="Arial" pitchFamily="34" charset="0"/>
                <a:cs typeface="Arial" pitchFamily="34" charset="0"/>
              </a:rPr>
              <a:t> against the statement.      (gaining up to 8 marks)</a:t>
            </a:r>
          </a:p>
          <a:p>
            <a:r>
              <a:rPr lang="en-GB" dirty="0">
                <a:latin typeface="Arial" pitchFamily="34" charset="0"/>
                <a:cs typeface="Arial" pitchFamily="34" charset="0"/>
              </a:rPr>
              <a:t>For each argument make a detailed point and try to include an evaluation (gaining up to 3 marks)</a:t>
            </a:r>
          </a:p>
          <a:p>
            <a:r>
              <a:rPr lang="en-GB" dirty="0">
                <a:latin typeface="Arial" pitchFamily="34" charset="0"/>
                <a:cs typeface="Arial" pitchFamily="34" charset="0"/>
              </a:rPr>
              <a:t>Make an overall conclusion about the extent to which it is accurate  (gaining up to 2 marks)</a:t>
            </a:r>
          </a:p>
          <a:p>
            <a:endParaRPr lang="en-GB" dirty="0">
              <a:latin typeface="Arial" pitchFamily="34" charset="0"/>
              <a:cs typeface="Arial" pitchFamily="34" charset="0"/>
            </a:endParaRPr>
          </a:p>
          <a:p>
            <a:pPr marL="45720" indent="0">
              <a:buNone/>
            </a:pPr>
            <a:endParaRPr lang="en-GB" dirty="0">
              <a:latin typeface="Arial" pitchFamily="34" charset="0"/>
              <a:cs typeface="Arial" pitchFamily="34" charset="0"/>
            </a:endParaRPr>
          </a:p>
        </p:txBody>
      </p:sp>
      <p:sp>
        <p:nvSpPr>
          <p:cNvPr id="5" name="TextBox 4">
            <a:extLst>
              <a:ext uri="{FF2B5EF4-FFF2-40B4-BE49-F238E27FC236}">
                <a16:creationId xmlns:a16="http://schemas.microsoft.com/office/drawing/2014/main" xmlns="" id="{3F395763-26CA-4C62-B04E-C65DDA3BEF12}"/>
              </a:ext>
            </a:extLst>
          </p:cNvPr>
          <p:cNvSpPr txBox="1"/>
          <p:nvPr/>
        </p:nvSpPr>
        <p:spPr>
          <a:xfrm>
            <a:off x="1413892" y="404664"/>
            <a:ext cx="8640960" cy="701731"/>
          </a:xfrm>
          <a:prstGeom prst="rect">
            <a:avLst/>
          </a:prstGeom>
          <a:noFill/>
          <a:ln>
            <a:noFill/>
          </a:ln>
        </p:spPr>
        <p:txBody>
          <a:bodyPr wrap="square" rtlCol="0">
            <a:spAutoFit/>
          </a:bodyPr>
          <a:lstStyle/>
          <a:p>
            <a:pPr algn="ctr">
              <a:lnSpc>
                <a:spcPct val="90000"/>
              </a:lnSpc>
            </a:pPr>
            <a:r>
              <a:rPr lang="en-GB" sz="4400" b="1" dirty="0">
                <a:latin typeface="Arial" pitchFamily="34" charset="0"/>
                <a:cs typeface="Arial" pitchFamily="34" charset="0"/>
              </a:rPr>
              <a:t>Structuring the answer</a:t>
            </a:r>
          </a:p>
        </p:txBody>
      </p:sp>
    </p:spTree>
    <p:extLst>
      <p:ext uri="{BB962C8B-B14F-4D97-AF65-F5344CB8AC3E}">
        <p14:creationId xmlns:p14="http://schemas.microsoft.com/office/powerpoint/2010/main" val="417092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656FE33-C5FE-45E8-945C-1A24B19C8877}"/>
              </a:ext>
            </a:extLst>
          </p:cNvPr>
          <p:cNvSpPr>
            <a:spLocks noGrp="1"/>
          </p:cNvSpPr>
          <p:nvPr>
            <p:ph idx="1"/>
          </p:nvPr>
        </p:nvSpPr>
        <p:spPr>
          <a:xfrm>
            <a:off x="1269876" y="2990056"/>
            <a:ext cx="9701338" cy="3391272"/>
          </a:xfrm>
        </p:spPr>
        <p:txBody>
          <a:bodyPr>
            <a:normAutofit fontScale="92500" lnSpcReduction="10000"/>
          </a:bodyPr>
          <a:lstStyle/>
          <a:p>
            <a:pPr marL="45720" indent="0">
              <a:buNone/>
            </a:pPr>
            <a:r>
              <a:rPr lang="en-GB" dirty="0">
                <a:latin typeface="Arial" pitchFamily="34" charset="0"/>
                <a:cs typeface="Arial" pitchFamily="34" charset="0"/>
              </a:rPr>
              <a:t>An example of a possible structure:</a:t>
            </a:r>
          </a:p>
          <a:p>
            <a:r>
              <a:rPr lang="en-GB" dirty="0">
                <a:latin typeface="Arial" pitchFamily="34" charset="0"/>
                <a:cs typeface="Arial" pitchFamily="34" charset="0"/>
              </a:rPr>
              <a:t>A paragraph supporting the statement.  </a:t>
            </a:r>
          </a:p>
          <a:p>
            <a:pPr marL="45720" indent="0">
              <a:buNone/>
            </a:pPr>
            <a:r>
              <a:rPr lang="en-GB" dirty="0">
                <a:latin typeface="Arial" pitchFamily="34" charset="0"/>
                <a:cs typeface="Arial" pitchFamily="34" charset="0"/>
              </a:rPr>
              <a:t>give 2 pieces of evidence that efforts to reduce the threat posed by nuclear weapons have been successful</a:t>
            </a:r>
          </a:p>
          <a:p>
            <a:r>
              <a:rPr lang="en-GB" dirty="0">
                <a:latin typeface="Arial" pitchFamily="34" charset="0"/>
                <a:cs typeface="Arial" pitchFamily="34" charset="0"/>
              </a:rPr>
              <a:t>A paragraph opposing the statement</a:t>
            </a:r>
          </a:p>
          <a:p>
            <a:pPr marL="45720" indent="0">
              <a:buNone/>
            </a:pPr>
            <a:r>
              <a:rPr lang="en-GB" dirty="0">
                <a:latin typeface="Arial" pitchFamily="34" charset="0"/>
                <a:cs typeface="Arial" pitchFamily="34" charset="0"/>
              </a:rPr>
              <a:t>give 2 pieces of evidence that efforts to reduce the threat posed by nuclear weapons have NOT been successful  </a:t>
            </a:r>
          </a:p>
          <a:p>
            <a:pPr marL="45720" indent="0" algn="r">
              <a:buNone/>
            </a:pPr>
            <a:r>
              <a:rPr lang="en-GB" dirty="0" smtClean="0">
                <a:latin typeface="Arial" pitchFamily="34" charset="0"/>
                <a:cs typeface="Arial" pitchFamily="34" charset="0"/>
              </a:rPr>
              <a:t>(</a:t>
            </a:r>
            <a:r>
              <a:rPr lang="en-GB" dirty="0" err="1" smtClean="0">
                <a:latin typeface="Arial" pitchFamily="34" charset="0"/>
                <a:cs typeface="Arial" pitchFamily="34" charset="0"/>
              </a:rPr>
              <a:t>contd</a:t>
            </a:r>
            <a:r>
              <a:rPr lang="en-GB" dirty="0" smtClean="0">
                <a:latin typeface="Arial" pitchFamily="34" charset="0"/>
                <a:cs typeface="Arial" pitchFamily="34" charset="0"/>
              </a:rPr>
              <a:t>…)</a:t>
            </a:r>
            <a:endParaRPr lang="en-GB" dirty="0">
              <a:latin typeface="Arial" pitchFamily="34" charset="0"/>
              <a:cs typeface="Arial" pitchFamily="34" charset="0"/>
            </a:endParaRPr>
          </a:p>
          <a:p>
            <a:endParaRPr lang="en-GB" dirty="0">
              <a:latin typeface="Arial" pitchFamily="34" charset="0"/>
              <a:cs typeface="Arial" pitchFamily="34" charset="0"/>
            </a:endParaRPr>
          </a:p>
        </p:txBody>
      </p:sp>
      <p:sp>
        <p:nvSpPr>
          <p:cNvPr id="6" name="TextBox 5">
            <a:extLst>
              <a:ext uri="{FF2B5EF4-FFF2-40B4-BE49-F238E27FC236}">
                <a16:creationId xmlns:a16="http://schemas.microsoft.com/office/drawing/2014/main" xmlns="" id="{114B55EB-5A96-4C59-B60F-22259BB1ABB6}"/>
              </a:ext>
            </a:extLst>
          </p:cNvPr>
          <p:cNvSpPr txBox="1"/>
          <p:nvPr/>
        </p:nvSpPr>
        <p:spPr>
          <a:xfrm>
            <a:off x="1341884" y="548680"/>
            <a:ext cx="9001000" cy="2419124"/>
          </a:xfrm>
          <a:prstGeom prst="rect">
            <a:avLst/>
          </a:prstGeom>
          <a:noFill/>
          <a:ln>
            <a:noFill/>
          </a:ln>
        </p:spPr>
        <p:txBody>
          <a:bodyPr wrap="square" rtlCol="0">
            <a:spAutoFit/>
          </a:bodyPr>
          <a:lstStyle/>
          <a:p>
            <a:pPr algn="ctr">
              <a:lnSpc>
                <a:spcPct val="90000"/>
              </a:lnSpc>
            </a:pPr>
            <a:r>
              <a:rPr lang="en-GB" sz="2400" b="1" dirty="0">
                <a:latin typeface="Arial" pitchFamily="34" charset="0"/>
                <a:cs typeface="Arial" pitchFamily="34" charset="0"/>
              </a:rPr>
              <a:t>Structuring the answer </a:t>
            </a:r>
          </a:p>
          <a:p>
            <a:pPr algn="ctr">
              <a:lnSpc>
                <a:spcPct val="90000"/>
              </a:lnSpc>
            </a:pPr>
            <a:r>
              <a:rPr lang="en-GB" sz="2400" b="1" dirty="0">
                <a:latin typeface="Arial" pitchFamily="34" charset="0"/>
                <a:cs typeface="Arial" pitchFamily="34" charset="0"/>
              </a:rPr>
              <a:t>  </a:t>
            </a:r>
          </a:p>
          <a:p>
            <a:pPr>
              <a:lnSpc>
                <a:spcPct val="90000"/>
              </a:lnSpc>
            </a:pPr>
            <a:r>
              <a:rPr lang="en-GB" sz="2400" b="1" dirty="0" smtClean="0">
                <a:latin typeface="Arial" pitchFamily="34" charset="0"/>
                <a:cs typeface="Arial" pitchFamily="34" charset="0"/>
              </a:rPr>
              <a:t>“</a:t>
            </a:r>
            <a:r>
              <a:rPr lang="en-GB" sz="2400" b="1" dirty="0">
                <a:latin typeface="Arial" pitchFamily="34" charset="0"/>
                <a:cs typeface="Arial" pitchFamily="34" charset="0"/>
              </a:rPr>
              <a:t>To what extent is it accurate to state that efforts to reduce the threat posed by nuclear weapons have been successful</a:t>
            </a:r>
            <a:r>
              <a:rPr lang="en-GB" sz="2400" b="1" dirty="0" smtClean="0">
                <a:latin typeface="Arial" pitchFamily="34" charset="0"/>
                <a:cs typeface="Arial" pitchFamily="34" charset="0"/>
              </a:rPr>
              <a:t>?”</a:t>
            </a:r>
            <a:br>
              <a:rPr lang="en-GB" sz="2400" b="1" dirty="0" smtClean="0">
                <a:latin typeface="Arial" pitchFamily="34" charset="0"/>
                <a:cs typeface="Arial" pitchFamily="34" charset="0"/>
              </a:rPr>
            </a:br>
            <a:r>
              <a:rPr lang="en-GB" sz="2400" dirty="0" smtClean="0">
                <a:latin typeface="Arial" pitchFamily="34" charset="0"/>
                <a:cs typeface="Arial" pitchFamily="34" charset="0"/>
              </a:rPr>
              <a:t>Question </a:t>
            </a:r>
            <a:r>
              <a:rPr lang="en-GB" sz="2400" dirty="0">
                <a:latin typeface="Arial" pitchFamily="34" charset="0"/>
                <a:cs typeface="Arial" pitchFamily="34" charset="0"/>
              </a:rPr>
              <a:t>2,  Paper 2, 2019</a:t>
            </a:r>
          </a:p>
          <a:p>
            <a:pPr>
              <a:lnSpc>
                <a:spcPct val="90000"/>
              </a:lnSpc>
            </a:pPr>
            <a:endParaRPr lang="en-GB" sz="2400" b="1" dirty="0">
              <a:latin typeface="Arial" pitchFamily="34" charset="0"/>
              <a:cs typeface="Arial" pitchFamily="34" charset="0"/>
            </a:endParaRPr>
          </a:p>
        </p:txBody>
      </p:sp>
    </p:spTree>
    <p:extLst>
      <p:ext uri="{BB962C8B-B14F-4D97-AF65-F5344CB8AC3E}">
        <p14:creationId xmlns:p14="http://schemas.microsoft.com/office/powerpoint/2010/main" val="3256705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FEC137C-9394-4DF1-9650-5791098DBA4C}"/>
              </a:ext>
            </a:extLst>
          </p:cNvPr>
          <p:cNvSpPr>
            <a:spLocks noGrp="1"/>
          </p:cNvSpPr>
          <p:nvPr>
            <p:ph idx="1"/>
          </p:nvPr>
        </p:nvSpPr>
        <p:spPr>
          <a:xfrm>
            <a:off x="1206154" y="996147"/>
            <a:ext cx="9753600" cy="4192488"/>
          </a:xfrm>
        </p:spPr>
        <p:txBody>
          <a:bodyPr>
            <a:normAutofit/>
          </a:bodyPr>
          <a:lstStyle/>
          <a:p>
            <a:pPr marL="45720" indent="0">
              <a:buNone/>
            </a:pPr>
            <a:r>
              <a:rPr lang="en-GB" dirty="0" smtClean="0">
                <a:latin typeface="Arial" pitchFamily="34" charset="0"/>
                <a:cs typeface="Arial" pitchFamily="34" charset="0"/>
              </a:rPr>
              <a:t>then </a:t>
            </a:r>
            <a:r>
              <a:rPr lang="en-GB" dirty="0">
                <a:solidFill>
                  <a:schemeClr val="accent1">
                    <a:lumMod val="50000"/>
                  </a:schemeClr>
                </a:solidFill>
                <a:latin typeface="Arial" pitchFamily="34" charset="0"/>
                <a:cs typeface="Arial" pitchFamily="34" charset="0"/>
              </a:rPr>
              <a:t>either</a:t>
            </a:r>
          </a:p>
          <a:p>
            <a:r>
              <a:rPr lang="en-GB" dirty="0">
                <a:latin typeface="Arial" pitchFamily="34" charset="0"/>
                <a:cs typeface="Arial" pitchFamily="34" charset="0"/>
              </a:rPr>
              <a:t>Another  paragraph supporting </a:t>
            </a:r>
            <a:r>
              <a:rPr lang="en-GB" dirty="0">
                <a:solidFill>
                  <a:schemeClr val="accent1">
                    <a:lumMod val="50000"/>
                  </a:schemeClr>
                </a:solidFill>
                <a:latin typeface="Arial" pitchFamily="34" charset="0"/>
                <a:cs typeface="Arial" pitchFamily="34" charset="0"/>
              </a:rPr>
              <a:t>OR</a:t>
            </a:r>
            <a:r>
              <a:rPr lang="en-GB" dirty="0">
                <a:latin typeface="Arial" pitchFamily="34" charset="0"/>
                <a:cs typeface="Arial" pitchFamily="34" charset="0"/>
              </a:rPr>
              <a:t> another paragraph opposing the statement with another piece of evidence</a:t>
            </a:r>
          </a:p>
          <a:p>
            <a:r>
              <a:rPr lang="en-GB" dirty="0">
                <a:latin typeface="Arial" pitchFamily="34" charset="0"/>
                <a:cs typeface="Arial" pitchFamily="34" charset="0"/>
              </a:rPr>
              <a:t>A final paragraph to conclude.   Your conclusion, using evaluative language, will depend on whether you have:</a:t>
            </a:r>
          </a:p>
          <a:p>
            <a:pPr marL="45720" indent="0">
              <a:buNone/>
            </a:pPr>
            <a:r>
              <a:rPr lang="en-GB" dirty="0">
                <a:latin typeface="Arial" pitchFamily="34" charset="0"/>
                <a:cs typeface="Arial" pitchFamily="34" charset="0"/>
              </a:rPr>
              <a:t> two paragraphs supporting the statement and one opposing</a:t>
            </a:r>
          </a:p>
          <a:p>
            <a:pPr marL="45720" indent="0">
              <a:buNone/>
            </a:pPr>
            <a:r>
              <a:rPr lang="en-GB" dirty="0">
                <a:latin typeface="Arial" pitchFamily="34" charset="0"/>
                <a:cs typeface="Arial" pitchFamily="34" charset="0"/>
              </a:rPr>
              <a:t> or </a:t>
            </a:r>
          </a:p>
          <a:p>
            <a:pPr marL="45720" indent="0">
              <a:buNone/>
            </a:pPr>
            <a:r>
              <a:rPr lang="en-GB" dirty="0">
                <a:latin typeface="Arial" pitchFamily="34" charset="0"/>
                <a:cs typeface="Arial" pitchFamily="34" charset="0"/>
              </a:rPr>
              <a:t>two paragraphs opposing the statement and one supporting   </a:t>
            </a:r>
            <a:r>
              <a:rPr lang="en-GB" dirty="0" err="1" smtClean="0">
                <a:latin typeface="Arial" pitchFamily="34" charset="0"/>
                <a:cs typeface="Arial" pitchFamily="34" charset="0"/>
              </a:rPr>
              <a:t>eg</a:t>
            </a:r>
            <a:r>
              <a:rPr lang="en-GB" dirty="0" smtClean="0">
                <a:latin typeface="Arial" pitchFamily="34" charset="0"/>
                <a:cs typeface="Arial" pitchFamily="34" charset="0"/>
              </a:rPr>
              <a:t>.</a:t>
            </a:r>
            <a:endParaRPr lang="en-GB" dirty="0">
              <a:latin typeface="Arial" pitchFamily="34" charset="0"/>
              <a:cs typeface="Arial" pitchFamily="34" charset="0"/>
            </a:endParaRPr>
          </a:p>
          <a:p>
            <a:pPr marL="45720" indent="0">
              <a:buNone/>
            </a:pPr>
            <a:endParaRPr lang="en-GB" dirty="0">
              <a:latin typeface="Arial" pitchFamily="34" charset="0"/>
              <a:cs typeface="Arial" pitchFamily="34" charset="0"/>
            </a:endParaRPr>
          </a:p>
          <a:p>
            <a:endParaRPr lang="en-GB" dirty="0">
              <a:latin typeface="Arial" pitchFamily="34" charset="0"/>
              <a:cs typeface="Arial" pitchFamily="34" charset="0"/>
            </a:endParaRPr>
          </a:p>
        </p:txBody>
      </p:sp>
      <p:sp>
        <p:nvSpPr>
          <p:cNvPr id="6" name="TextBox 5">
            <a:extLst>
              <a:ext uri="{FF2B5EF4-FFF2-40B4-BE49-F238E27FC236}">
                <a16:creationId xmlns:a16="http://schemas.microsoft.com/office/drawing/2014/main" xmlns="" id="{A01E1A8B-79CA-43A3-9EC0-4ADEA4AA793D}"/>
              </a:ext>
            </a:extLst>
          </p:cNvPr>
          <p:cNvSpPr txBox="1"/>
          <p:nvPr/>
        </p:nvSpPr>
        <p:spPr>
          <a:xfrm>
            <a:off x="1206154" y="529054"/>
            <a:ext cx="9753600" cy="424732"/>
          </a:xfrm>
          <a:prstGeom prst="rect">
            <a:avLst/>
          </a:prstGeom>
          <a:noFill/>
          <a:ln>
            <a:noFill/>
          </a:ln>
        </p:spPr>
        <p:txBody>
          <a:bodyPr wrap="square" rtlCol="0">
            <a:spAutoFit/>
          </a:bodyPr>
          <a:lstStyle/>
          <a:p>
            <a:pPr algn="ctr">
              <a:lnSpc>
                <a:spcPct val="90000"/>
              </a:lnSpc>
            </a:pPr>
            <a:r>
              <a:rPr lang="en-GB" sz="2400" b="1" dirty="0">
                <a:latin typeface="Arial" pitchFamily="34" charset="0"/>
                <a:cs typeface="Arial" pitchFamily="34" charset="0"/>
              </a:rPr>
              <a:t>Structuring the answer</a:t>
            </a:r>
          </a:p>
        </p:txBody>
      </p:sp>
      <p:sp>
        <p:nvSpPr>
          <p:cNvPr id="8" name="TextBox 7">
            <a:extLst>
              <a:ext uri="{FF2B5EF4-FFF2-40B4-BE49-F238E27FC236}">
                <a16:creationId xmlns:a16="http://schemas.microsoft.com/office/drawing/2014/main" xmlns="" id="{31B9380C-CB6B-4C51-9E26-892347EEF9FF}"/>
              </a:ext>
            </a:extLst>
          </p:cNvPr>
          <p:cNvSpPr txBox="1"/>
          <p:nvPr/>
        </p:nvSpPr>
        <p:spPr>
          <a:xfrm>
            <a:off x="1989956" y="4984690"/>
            <a:ext cx="3816424" cy="1754326"/>
          </a:xfrm>
          <a:prstGeom prst="rect">
            <a:avLst/>
          </a:prstGeom>
          <a:noFill/>
          <a:ln>
            <a:noFill/>
          </a:ln>
        </p:spPr>
        <p:txBody>
          <a:bodyPr wrap="square" rtlCol="0" anchor="t">
            <a:spAutoFit/>
          </a:bodyPr>
          <a:lstStyle/>
          <a:p>
            <a:pPr marL="342900" indent="-342900">
              <a:lnSpc>
                <a:spcPct val="90000"/>
              </a:lnSpc>
              <a:buFont typeface="Arial" panose="020B0604020202020204" pitchFamily="34" charset="0"/>
              <a:buChar char="•"/>
            </a:pPr>
            <a:r>
              <a:rPr lang="en-GB" sz="2400" dirty="0">
                <a:latin typeface="Arial" pitchFamily="34" charset="0"/>
                <a:cs typeface="Arial" pitchFamily="34" charset="0"/>
              </a:rPr>
              <a:t>Support        </a:t>
            </a:r>
          </a:p>
          <a:p>
            <a:pPr marL="342900" indent="-342900">
              <a:lnSpc>
                <a:spcPct val="90000"/>
              </a:lnSpc>
              <a:buFont typeface="Arial" panose="020B0604020202020204" pitchFamily="34" charset="0"/>
              <a:buChar char="•"/>
            </a:pPr>
            <a:r>
              <a:rPr lang="en-GB" sz="2400" dirty="0">
                <a:latin typeface="Arial" pitchFamily="34" charset="0"/>
                <a:cs typeface="Arial" pitchFamily="34" charset="0"/>
              </a:rPr>
              <a:t>Oppose      </a:t>
            </a:r>
          </a:p>
          <a:p>
            <a:pPr marL="342900" indent="-342900">
              <a:lnSpc>
                <a:spcPct val="90000"/>
              </a:lnSpc>
              <a:buFont typeface="Arial" panose="020B0604020202020204" pitchFamily="34" charset="0"/>
              <a:buChar char="•"/>
            </a:pPr>
            <a:r>
              <a:rPr lang="en-GB" sz="2400" dirty="0">
                <a:latin typeface="Arial" pitchFamily="34" charset="0"/>
                <a:cs typeface="Arial" pitchFamily="34" charset="0"/>
              </a:rPr>
              <a:t>Support       </a:t>
            </a:r>
          </a:p>
          <a:p>
            <a:pPr marL="342900" indent="-342900">
              <a:lnSpc>
                <a:spcPct val="90000"/>
              </a:lnSpc>
              <a:buFont typeface="Arial" panose="020B0604020202020204" pitchFamily="34" charset="0"/>
              <a:buChar char="•"/>
            </a:pPr>
            <a:r>
              <a:rPr lang="en-GB" sz="2400" dirty="0">
                <a:latin typeface="Arial" pitchFamily="34" charset="0"/>
                <a:cs typeface="Arial" pitchFamily="34" charset="0"/>
              </a:rPr>
              <a:t>Conclusion in support        </a:t>
            </a:r>
          </a:p>
        </p:txBody>
      </p:sp>
      <p:sp>
        <p:nvSpPr>
          <p:cNvPr id="9" name="TextBox 8">
            <a:extLst>
              <a:ext uri="{FF2B5EF4-FFF2-40B4-BE49-F238E27FC236}">
                <a16:creationId xmlns:a16="http://schemas.microsoft.com/office/drawing/2014/main" xmlns="" id="{7F3B19A5-0D1E-4807-BC25-42A5D5003660}"/>
              </a:ext>
            </a:extLst>
          </p:cNvPr>
          <p:cNvSpPr txBox="1"/>
          <p:nvPr/>
        </p:nvSpPr>
        <p:spPr>
          <a:xfrm>
            <a:off x="6555544" y="4878527"/>
            <a:ext cx="2635212" cy="1754326"/>
          </a:xfrm>
          <a:prstGeom prst="rect">
            <a:avLst/>
          </a:prstGeom>
          <a:noFill/>
          <a:ln>
            <a:noFill/>
          </a:ln>
        </p:spPr>
        <p:txBody>
          <a:bodyPr wrap="square" rtlCol="0" anchor="t">
            <a:spAutoFit/>
          </a:bodyPr>
          <a:lstStyle/>
          <a:p>
            <a:pPr marL="342900" indent="-342900">
              <a:lnSpc>
                <a:spcPct val="90000"/>
              </a:lnSpc>
              <a:buFont typeface="Arial" panose="020B0604020202020204" pitchFamily="34" charset="0"/>
              <a:buChar char="•"/>
            </a:pPr>
            <a:r>
              <a:rPr lang="en-GB" sz="2400" dirty="0">
                <a:latin typeface="Arial" pitchFamily="34" charset="0"/>
                <a:cs typeface="Arial" pitchFamily="34" charset="0"/>
              </a:rPr>
              <a:t>Oppose   </a:t>
            </a:r>
          </a:p>
          <a:p>
            <a:pPr marL="342900" indent="-342900">
              <a:lnSpc>
                <a:spcPct val="90000"/>
              </a:lnSpc>
              <a:buFont typeface="Arial" panose="020B0604020202020204" pitchFamily="34" charset="0"/>
              <a:buChar char="•"/>
            </a:pPr>
            <a:r>
              <a:rPr lang="en-GB" sz="2400" dirty="0">
                <a:latin typeface="Arial" pitchFamily="34" charset="0"/>
                <a:cs typeface="Arial" pitchFamily="34" charset="0"/>
              </a:rPr>
              <a:t>Support   </a:t>
            </a:r>
          </a:p>
          <a:p>
            <a:pPr marL="342900" indent="-342900">
              <a:lnSpc>
                <a:spcPct val="90000"/>
              </a:lnSpc>
              <a:buFont typeface="Arial" panose="020B0604020202020204" pitchFamily="34" charset="0"/>
              <a:buChar char="•"/>
            </a:pPr>
            <a:r>
              <a:rPr lang="en-GB" sz="2400" dirty="0">
                <a:latin typeface="Arial" pitchFamily="34" charset="0"/>
                <a:cs typeface="Arial" pitchFamily="34" charset="0"/>
              </a:rPr>
              <a:t>Oppose   </a:t>
            </a:r>
          </a:p>
          <a:p>
            <a:pPr marL="342900" indent="-342900">
              <a:lnSpc>
                <a:spcPct val="90000"/>
              </a:lnSpc>
              <a:buFont typeface="Arial" panose="020B0604020202020204" pitchFamily="34" charset="0"/>
              <a:buChar char="•"/>
            </a:pPr>
            <a:r>
              <a:rPr lang="en-GB" sz="2400" dirty="0">
                <a:latin typeface="Arial" pitchFamily="34" charset="0"/>
                <a:cs typeface="Arial" pitchFamily="34" charset="0"/>
              </a:rPr>
              <a:t>Conclusion in opposition </a:t>
            </a:r>
          </a:p>
        </p:txBody>
      </p:sp>
    </p:spTree>
    <p:extLst>
      <p:ext uri="{BB962C8B-B14F-4D97-AF65-F5344CB8AC3E}">
        <p14:creationId xmlns:p14="http://schemas.microsoft.com/office/powerpoint/2010/main" val="380935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33728F1C-BC64-415C-B702-61CD8F78D086}"/>
              </a:ext>
            </a:extLst>
          </p:cNvPr>
          <p:cNvSpPr txBox="1"/>
          <p:nvPr/>
        </p:nvSpPr>
        <p:spPr>
          <a:xfrm>
            <a:off x="909836" y="620688"/>
            <a:ext cx="10585176" cy="424732"/>
          </a:xfrm>
          <a:prstGeom prst="rect">
            <a:avLst/>
          </a:prstGeom>
          <a:noFill/>
          <a:ln>
            <a:noFill/>
          </a:ln>
        </p:spPr>
        <p:txBody>
          <a:bodyPr wrap="square" rtlCol="0">
            <a:spAutoFit/>
          </a:bodyPr>
          <a:lstStyle/>
          <a:p>
            <a:pPr algn="ctr">
              <a:lnSpc>
                <a:spcPct val="90000"/>
              </a:lnSpc>
            </a:pPr>
            <a:r>
              <a:rPr lang="en-GB" sz="2400" b="1" dirty="0">
                <a:latin typeface="Arial" pitchFamily="34" charset="0"/>
                <a:cs typeface="Arial" pitchFamily="34" charset="0"/>
              </a:rPr>
              <a:t>Finding the evidence</a:t>
            </a:r>
          </a:p>
        </p:txBody>
      </p:sp>
      <p:sp>
        <p:nvSpPr>
          <p:cNvPr id="8" name="Content Placeholder 3">
            <a:extLst>
              <a:ext uri="{FF2B5EF4-FFF2-40B4-BE49-F238E27FC236}">
                <a16:creationId xmlns:a16="http://schemas.microsoft.com/office/drawing/2014/main" xmlns="" id="{CED1D707-A752-4AB8-AB4E-A1120ED5A10D}"/>
              </a:ext>
            </a:extLst>
          </p:cNvPr>
          <p:cNvSpPr txBox="1">
            <a:spLocks/>
          </p:cNvSpPr>
          <p:nvPr/>
        </p:nvSpPr>
        <p:spPr>
          <a:xfrm>
            <a:off x="621804" y="1224136"/>
            <a:ext cx="11161240" cy="5373216"/>
          </a:xfrm>
          <a:prstGeom prst="rect">
            <a:avLst/>
          </a:prstGeom>
        </p:spPr>
        <p:txBody>
          <a:bodyPr vert="horz" lIns="91440" tIns="45720" rIns="91440" bIns="45720" rtlCol="0">
            <a:normAutofit fontScale="70000" lnSpcReduction="20000"/>
          </a:bodyPr>
          <a:lst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a:lstStyle>
          <a:p>
            <a:pPr marL="45720" indent="0">
              <a:lnSpc>
                <a:spcPct val="170000"/>
              </a:lnSpc>
              <a:buFont typeface="Arial" pitchFamily="34" charset="0"/>
              <a:buNone/>
            </a:pPr>
            <a:r>
              <a:rPr lang="en-GB" dirty="0">
                <a:latin typeface="Arial" pitchFamily="34" charset="0"/>
                <a:cs typeface="Arial" pitchFamily="34" charset="0"/>
              </a:rPr>
              <a:t>It can be helpful to use highlighter pens (or underline and dashed underline) to sort out the </a:t>
            </a:r>
            <a:r>
              <a:rPr lang="en-GB" dirty="0">
                <a:highlight>
                  <a:srgbClr val="FFFF00"/>
                </a:highlight>
                <a:latin typeface="Arial" pitchFamily="34" charset="0"/>
                <a:cs typeface="Arial" pitchFamily="34" charset="0"/>
              </a:rPr>
              <a:t>support</a:t>
            </a:r>
            <a:r>
              <a:rPr lang="en-GB" dirty="0">
                <a:latin typeface="Arial" pitchFamily="34" charset="0"/>
                <a:cs typeface="Arial" pitchFamily="34" charset="0"/>
              </a:rPr>
              <a:t> and </a:t>
            </a:r>
            <a:r>
              <a:rPr lang="en-GB" dirty="0">
                <a:highlight>
                  <a:srgbClr val="00FFFF"/>
                </a:highlight>
                <a:latin typeface="Arial" pitchFamily="34" charset="0"/>
                <a:cs typeface="Arial" pitchFamily="34" charset="0"/>
              </a:rPr>
              <a:t>oppose</a:t>
            </a:r>
            <a:r>
              <a:rPr lang="en-GB" dirty="0">
                <a:latin typeface="Arial" pitchFamily="34" charset="0"/>
                <a:cs typeface="Arial" pitchFamily="34" charset="0"/>
              </a:rPr>
              <a:t> evidence. For example question </a:t>
            </a:r>
            <a:r>
              <a:rPr lang="en-GB" dirty="0" smtClean="0">
                <a:latin typeface="Arial" pitchFamily="34" charset="0"/>
                <a:cs typeface="Arial" pitchFamily="34" charset="0"/>
              </a:rPr>
              <a:t>2, </a:t>
            </a:r>
            <a:r>
              <a:rPr lang="en-GB" dirty="0">
                <a:latin typeface="Arial" pitchFamily="34" charset="0"/>
                <a:cs typeface="Arial" pitchFamily="34" charset="0"/>
              </a:rPr>
              <a:t>paper </a:t>
            </a:r>
            <a:r>
              <a:rPr lang="en-GB" dirty="0" smtClean="0">
                <a:latin typeface="Arial" pitchFamily="34" charset="0"/>
                <a:cs typeface="Arial" pitchFamily="34" charset="0"/>
              </a:rPr>
              <a:t>2, </a:t>
            </a:r>
            <a:r>
              <a:rPr lang="en-GB" dirty="0">
                <a:latin typeface="Arial" pitchFamily="34" charset="0"/>
                <a:cs typeface="Arial" pitchFamily="34" charset="0"/>
              </a:rPr>
              <a:t>Modern Studies Higher 2019  source B</a:t>
            </a:r>
          </a:p>
          <a:p>
            <a:pPr marL="45720" indent="0">
              <a:lnSpc>
                <a:spcPct val="170000"/>
              </a:lnSpc>
              <a:buFont typeface="Arial" pitchFamily="34" charset="0"/>
              <a:buNone/>
            </a:pPr>
            <a:r>
              <a:rPr lang="en-GB" dirty="0">
                <a:latin typeface="Arial" pitchFamily="34" charset="0"/>
                <a:cs typeface="Arial" pitchFamily="34" charset="0"/>
              </a:rPr>
              <a:t>“The process of nuclear disarmament has also faced setbacks in the Middle East where </a:t>
            </a:r>
            <a:r>
              <a:rPr lang="en-GB" dirty="0">
                <a:highlight>
                  <a:srgbClr val="00FFFF"/>
                </a:highlight>
                <a:latin typeface="Arial" pitchFamily="34" charset="0"/>
                <a:cs typeface="Arial" pitchFamily="34" charset="0"/>
              </a:rPr>
              <a:t>Donald Trump has withdrawn from </a:t>
            </a:r>
            <a:r>
              <a:rPr lang="en-GB" dirty="0" smtClean="0">
                <a:highlight>
                  <a:srgbClr val="00FFFF"/>
                </a:highlight>
                <a:latin typeface="Arial" pitchFamily="34" charset="0"/>
                <a:cs typeface="Arial" pitchFamily="34" charset="0"/>
              </a:rPr>
              <a:t>Barack </a:t>
            </a:r>
            <a:r>
              <a:rPr lang="en-GB" dirty="0">
                <a:highlight>
                  <a:srgbClr val="00FFFF"/>
                </a:highlight>
                <a:latin typeface="Arial" pitchFamily="34" charset="0"/>
                <a:cs typeface="Arial" pitchFamily="34" charset="0"/>
              </a:rPr>
              <a:t>Obama’s 2015 deal with Iran </a:t>
            </a:r>
            <a:r>
              <a:rPr lang="en-GB" dirty="0">
                <a:latin typeface="Arial" pitchFamily="34" charset="0"/>
                <a:cs typeface="Arial" pitchFamily="34" charset="0"/>
              </a:rPr>
              <a:t>that would have seen UN weapons inspectors enter Iran to ensure that they are not developing nuclear weapons.  Many fear that this will lead Iran’s president, Hassan Rouhani to resume aspects of their nuclear programme.  Despite both the </a:t>
            </a:r>
            <a:r>
              <a:rPr lang="en-GB" dirty="0">
                <a:highlight>
                  <a:srgbClr val="FFFF00"/>
                </a:highlight>
                <a:latin typeface="Arial" pitchFamily="34" charset="0"/>
                <a:cs typeface="Arial" pitchFamily="34" charset="0"/>
              </a:rPr>
              <a:t>USA and Russia meeting their New START targets,</a:t>
            </a:r>
            <a:r>
              <a:rPr lang="en-GB" dirty="0">
                <a:latin typeface="Arial" pitchFamily="34" charset="0"/>
                <a:cs typeface="Arial" pitchFamily="34" charset="0"/>
              </a:rPr>
              <a:t> the treaty remains controversial.  Trump has called the new START treaty a ‘</a:t>
            </a:r>
            <a:r>
              <a:rPr lang="en-GB" i="1" dirty="0">
                <a:latin typeface="Arial" pitchFamily="34" charset="0"/>
                <a:cs typeface="Arial" pitchFamily="34" charset="0"/>
              </a:rPr>
              <a:t>bad deal</a:t>
            </a:r>
            <a:r>
              <a:rPr lang="en-GB" dirty="0">
                <a:latin typeface="Arial" pitchFamily="34" charset="0"/>
                <a:cs typeface="Arial" pitchFamily="34" charset="0"/>
              </a:rPr>
              <a:t>’ which is ‘</a:t>
            </a:r>
            <a:r>
              <a:rPr lang="en-GB" i="1" dirty="0">
                <a:latin typeface="Arial" pitchFamily="34" charset="0"/>
                <a:cs typeface="Arial" pitchFamily="34" charset="0"/>
              </a:rPr>
              <a:t>one-sided</a:t>
            </a:r>
            <a:r>
              <a:rPr lang="en-GB" dirty="0">
                <a:latin typeface="Arial" pitchFamily="34" charset="0"/>
                <a:cs typeface="Arial" pitchFamily="34" charset="0"/>
              </a:rPr>
              <a:t>’.  The treaty will expire in 2021 and so far there has been </a:t>
            </a:r>
            <a:r>
              <a:rPr lang="en-GB" dirty="0">
                <a:highlight>
                  <a:srgbClr val="00FFFF"/>
                </a:highlight>
                <a:latin typeface="Arial" pitchFamily="34" charset="0"/>
                <a:cs typeface="Arial" pitchFamily="34" charset="0"/>
              </a:rPr>
              <a:t>no initial discussion between the USA and Russia on what could replace it</a:t>
            </a:r>
            <a:r>
              <a:rPr lang="en-GB" dirty="0">
                <a:latin typeface="Arial" pitchFamily="34" charset="0"/>
                <a:cs typeface="Arial" pitchFamily="34" charset="0"/>
              </a:rPr>
              <a:t>.  Whilst some commentators are fearful that Trump will refuse to sign a new deal, others suggest that this is only ‘</a:t>
            </a:r>
            <a:r>
              <a:rPr lang="en-GB" i="1" dirty="0">
                <a:latin typeface="Arial" pitchFamily="34" charset="0"/>
                <a:cs typeface="Arial" pitchFamily="34" charset="0"/>
              </a:rPr>
              <a:t>bluster</a:t>
            </a:r>
            <a:r>
              <a:rPr lang="en-GB" dirty="0">
                <a:latin typeface="Arial" pitchFamily="34" charset="0"/>
                <a:cs typeface="Arial" pitchFamily="34" charset="0"/>
              </a:rPr>
              <a:t>’ and that the </a:t>
            </a:r>
            <a:r>
              <a:rPr lang="en-GB" dirty="0">
                <a:highlight>
                  <a:srgbClr val="FFFF00"/>
                </a:highlight>
                <a:latin typeface="Arial" pitchFamily="34" charset="0"/>
                <a:cs typeface="Arial" pitchFamily="34" charset="0"/>
              </a:rPr>
              <a:t>advantages and successes of the New START deal so far will improve the likelihood of a renewal of the treaty.</a:t>
            </a:r>
            <a:r>
              <a:rPr lang="en-GB" dirty="0">
                <a:latin typeface="Arial" pitchFamily="34" charset="0"/>
                <a:cs typeface="Arial" pitchFamily="34" charset="0"/>
              </a:rPr>
              <a:t>”</a:t>
            </a:r>
          </a:p>
          <a:p>
            <a:pPr marL="45720" indent="0">
              <a:lnSpc>
                <a:spcPct val="170000"/>
              </a:lnSpc>
              <a:buFont typeface="Arial" pitchFamily="34" charset="0"/>
              <a:buNone/>
            </a:pPr>
            <a:endParaRPr lang="en-GB" dirty="0">
              <a:latin typeface="Arial" pitchFamily="34" charset="0"/>
              <a:cs typeface="Arial" pitchFamily="34" charset="0"/>
            </a:endParaRPr>
          </a:p>
          <a:p>
            <a:pPr marL="45720" indent="0">
              <a:buFont typeface="Arial" pitchFamily="34" charse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1873577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58BAB29-0E05-4458-8ADA-506557E88157}"/>
              </a:ext>
            </a:extLst>
          </p:cNvPr>
          <p:cNvSpPr>
            <a:spLocks noGrp="1"/>
          </p:cNvSpPr>
          <p:nvPr>
            <p:ph sz="half" idx="1"/>
          </p:nvPr>
        </p:nvSpPr>
        <p:spPr>
          <a:xfrm>
            <a:off x="1269876" y="620688"/>
            <a:ext cx="9737934" cy="870992"/>
          </a:xfrm>
        </p:spPr>
        <p:txBody>
          <a:bodyPr vert="horz" lIns="91440" tIns="45720" rIns="91440" bIns="45720" rtlCol="0" anchor="t">
            <a:normAutofit fontScale="92500" lnSpcReduction="10000"/>
          </a:bodyPr>
          <a:lstStyle/>
          <a:p>
            <a:pPr marL="45720" indent="0" algn="ctr">
              <a:buNone/>
            </a:pPr>
            <a:r>
              <a:rPr lang="en-GB" b="1" dirty="0" smtClean="0">
                <a:latin typeface="Arial" pitchFamily="34" charset="0"/>
                <a:cs typeface="Arial" pitchFamily="34" charset="0"/>
              </a:rPr>
              <a:t>Using </a:t>
            </a:r>
            <a:r>
              <a:rPr lang="en-GB" b="1" dirty="0">
                <a:latin typeface="Arial" pitchFamily="34" charset="0"/>
                <a:cs typeface="Arial" pitchFamily="34" charset="0"/>
              </a:rPr>
              <a:t>the evidence</a:t>
            </a:r>
          </a:p>
        </p:txBody>
      </p:sp>
      <p:sp>
        <p:nvSpPr>
          <p:cNvPr id="4" name="Content Placeholder 3">
            <a:extLst>
              <a:ext uri="{FF2B5EF4-FFF2-40B4-BE49-F238E27FC236}">
                <a16:creationId xmlns:a16="http://schemas.microsoft.com/office/drawing/2014/main" xmlns="" id="{30D51779-C1AD-471F-9457-8DF6EDA24163}"/>
              </a:ext>
            </a:extLst>
          </p:cNvPr>
          <p:cNvSpPr>
            <a:spLocks noGrp="1"/>
          </p:cNvSpPr>
          <p:nvPr>
            <p:ph sz="half" idx="2"/>
          </p:nvPr>
        </p:nvSpPr>
        <p:spPr>
          <a:xfrm>
            <a:off x="1053852" y="1340768"/>
            <a:ext cx="9917361" cy="4824536"/>
          </a:xfrm>
        </p:spPr>
        <p:txBody>
          <a:bodyPr>
            <a:normAutofit fontScale="92500" lnSpcReduction="10000"/>
          </a:bodyPr>
          <a:lstStyle/>
          <a:p>
            <a:pPr marL="45720" indent="0">
              <a:lnSpc>
                <a:spcPct val="150000"/>
              </a:lnSpc>
              <a:buNone/>
            </a:pPr>
            <a:r>
              <a:rPr lang="en-GB" dirty="0">
                <a:latin typeface="Arial" pitchFamily="34" charset="0"/>
                <a:cs typeface="Arial" pitchFamily="34" charset="0"/>
              </a:rPr>
              <a:t>Example paragraph </a:t>
            </a:r>
            <a:r>
              <a:rPr lang="en-GB" u="sng" dirty="0">
                <a:latin typeface="Arial" pitchFamily="34" charset="0"/>
                <a:cs typeface="Arial" pitchFamily="34" charset="0"/>
              </a:rPr>
              <a:t>supporting</a:t>
            </a:r>
            <a:r>
              <a:rPr lang="en-GB" dirty="0">
                <a:latin typeface="Arial" pitchFamily="34" charset="0"/>
                <a:cs typeface="Arial" pitchFamily="34" charset="0"/>
              </a:rPr>
              <a:t> the statement</a:t>
            </a:r>
          </a:p>
          <a:p>
            <a:pPr marL="45720" indent="0">
              <a:lnSpc>
                <a:spcPct val="150000"/>
              </a:lnSpc>
              <a:buNone/>
            </a:pPr>
            <a:r>
              <a:rPr lang="en-GB" dirty="0">
                <a:latin typeface="Arial" pitchFamily="34" charset="0"/>
                <a:cs typeface="Arial" pitchFamily="34" charset="0"/>
              </a:rPr>
              <a:t>Support for the statement is evidenced by the reduction in the number of nuclear warheads.  Source B states that both the USA and Russia have met their New START targets. These targets were outlined in Source A with ‘the USA and Russia agreed to reduce their number of strategic warheads.’ Source B goes on to suggest that the ‘advantages and successes’ of the New START treaty will increase the probability of </a:t>
            </a:r>
            <a:r>
              <a:rPr lang="en-GB" dirty="0" smtClean="0">
                <a:latin typeface="Arial" pitchFamily="34" charset="0"/>
                <a:cs typeface="Arial" pitchFamily="34" charset="0"/>
              </a:rPr>
              <a:t>it </a:t>
            </a:r>
            <a:r>
              <a:rPr lang="en-GB" dirty="0">
                <a:latin typeface="Arial" pitchFamily="34" charset="0"/>
                <a:cs typeface="Arial" pitchFamily="34" charset="0"/>
              </a:rPr>
              <a:t>being renewed. This will mean a continuation of the decrease in the number of nuclear weapons and therefore a reduction in their threat.</a:t>
            </a:r>
          </a:p>
          <a:p>
            <a:pPr marL="45720" inden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1220975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67EE14A7-6435-4E97-8656-A996168291CA}"/>
              </a:ext>
            </a:extLst>
          </p:cNvPr>
          <p:cNvSpPr>
            <a:spLocks noGrp="1"/>
          </p:cNvSpPr>
          <p:nvPr>
            <p:ph sz="half" idx="2"/>
          </p:nvPr>
        </p:nvSpPr>
        <p:spPr>
          <a:xfrm>
            <a:off x="1125860" y="1405880"/>
            <a:ext cx="10009112" cy="4831432"/>
          </a:xfrm>
        </p:spPr>
        <p:txBody>
          <a:bodyPr>
            <a:normAutofit fontScale="85000" lnSpcReduction="10000"/>
          </a:bodyPr>
          <a:lstStyle/>
          <a:p>
            <a:pPr marL="45720" indent="0">
              <a:buNone/>
            </a:pPr>
            <a:r>
              <a:rPr lang="en-GB" dirty="0">
                <a:latin typeface="Arial" pitchFamily="34" charset="0"/>
                <a:cs typeface="Arial" pitchFamily="34" charset="0"/>
              </a:rPr>
              <a:t>Example paragraph </a:t>
            </a:r>
            <a:r>
              <a:rPr lang="en-GB" u="sng" dirty="0">
                <a:latin typeface="Arial" pitchFamily="34" charset="0"/>
                <a:cs typeface="Arial" pitchFamily="34" charset="0"/>
              </a:rPr>
              <a:t>opposing</a:t>
            </a:r>
            <a:r>
              <a:rPr lang="en-GB" dirty="0">
                <a:latin typeface="Arial" pitchFamily="34" charset="0"/>
                <a:cs typeface="Arial" pitchFamily="34" charset="0"/>
              </a:rPr>
              <a:t> the statement</a:t>
            </a:r>
          </a:p>
          <a:p>
            <a:pPr marL="45720" indent="0">
              <a:lnSpc>
                <a:spcPct val="150000"/>
              </a:lnSpc>
              <a:buNone/>
            </a:pPr>
            <a:r>
              <a:rPr lang="en-GB" dirty="0">
                <a:latin typeface="Arial" pitchFamily="34" charset="0"/>
                <a:cs typeface="Arial" pitchFamily="34" charset="0"/>
              </a:rPr>
              <a:t>Opposition to the statement is evidenced by a growing lack of support for international treaties by nuclear weapon states.  Source B states that USA has withdrawn from its 2015 deal with Iran which aimed to ensure that Iran was not developing nuclear weapons.  Also, in Source A, five nuclear weapon states refused to attend negotiations in 2017 on the treaty of the Prohibition of Nuclear Weapons.  Although this was approved by 122 countries, the nuclear states with the most nuclear weapons were not willing to participate.  This shows a reluctance to make nuclear weapons globally illegal by those who have them. It indicates  that efforts have been on the whole unsuccessful in reducing the threat nuclear weapons pose.</a:t>
            </a:r>
          </a:p>
        </p:txBody>
      </p:sp>
      <p:sp>
        <p:nvSpPr>
          <p:cNvPr id="5" name="Content Placeholder 2">
            <a:extLst>
              <a:ext uri="{FF2B5EF4-FFF2-40B4-BE49-F238E27FC236}">
                <a16:creationId xmlns:a16="http://schemas.microsoft.com/office/drawing/2014/main" xmlns="" id="{258BAB29-0E05-4458-8ADA-506557E88157}"/>
              </a:ext>
            </a:extLst>
          </p:cNvPr>
          <p:cNvSpPr txBox="1">
            <a:spLocks/>
          </p:cNvSpPr>
          <p:nvPr/>
        </p:nvSpPr>
        <p:spPr>
          <a:xfrm>
            <a:off x="1269876" y="541784"/>
            <a:ext cx="9737934" cy="870992"/>
          </a:xfrm>
          <a:prstGeom prst="rect">
            <a:avLst/>
          </a:prstGeom>
        </p:spPr>
        <p:txBody>
          <a:bodyPr vert="horz" lIns="91440" tIns="45720" rIns="91440" bIns="45720" rtlCol="0" anchor="t">
            <a:normAutofit/>
          </a:bodyPr>
          <a:lst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baseline="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a:lstStyle>
          <a:p>
            <a:pPr marL="45720" indent="0" algn="ctr">
              <a:buFont typeface="Arial" pitchFamily="34" charset="0"/>
              <a:buNone/>
            </a:pPr>
            <a:r>
              <a:rPr lang="en-GB" sz="2200" b="1" dirty="0" smtClean="0">
                <a:latin typeface="Arial" pitchFamily="34" charset="0"/>
                <a:cs typeface="Arial" pitchFamily="34" charset="0"/>
              </a:rPr>
              <a:t>Using the evidence</a:t>
            </a:r>
            <a:endParaRPr lang="en-GB" sz="2200" b="1" dirty="0">
              <a:latin typeface="Arial" pitchFamily="34" charset="0"/>
              <a:cs typeface="Arial" pitchFamily="34" charset="0"/>
            </a:endParaRPr>
          </a:p>
        </p:txBody>
      </p:sp>
    </p:spTree>
    <p:extLst>
      <p:ext uri="{BB962C8B-B14F-4D97-AF65-F5344CB8AC3E}">
        <p14:creationId xmlns:p14="http://schemas.microsoft.com/office/powerpoint/2010/main" val="393913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xmlns="" id="{258BAB29-0E05-4458-8ADA-506557E88157}"/>
              </a:ext>
            </a:extLst>
          </p:cNvPr>
          <p:cNvSpPr txBox="1">
            <a:spLocks/>
          </p:cNvSpPr>
          <p:nvPr/>
        </p:nvSpPr>
        <p:spPr>
          <a:xfrm>
            <a:off x="1269876" y="541784"/>
            <a:ext cx="9737934" cy="870992"/>
          </a:xfrm>
          <a:prstGeom prst="rect">
            <a:avLst/>
          </a:prstGeom>
        </p:spPr>
        <p:txBody>
          <a:bodyPr vert="horz" lIns="91440" tIns="45720" rIns="91440" bIns="45720" rtlCol="0" anchor="t">
            <a:normAutofit/>
          </a:bodyPr>
          <a:lst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baseline="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baseline="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a:lstStyle>
          <a:p>
            <a:pPr marL="45720" indent="0" algn="ctr">
              <a:buFont typeface="Arial" pitchFamily="34" charset="0"/>
              <a:buNone/>
            </a:pPr>
            <a:r>
              <a:rPr lang="en-GB" sz="2200" b="1" dirty="0" smtClean="0">
                <a:latin typeface="Arial" pitchFamily="34" charset="0"/>
                <a:cs typeface="Arial" pitchFamily="34" charset="0"/>
              </a:rPr>
              <a:t>Conclusion (overall judgement)</a:t>
            </a:r>
            <a:endParaRPr lang="en-GB" sz="2200" b="1" dirty="0">
              <a:latin typeface="Arial" pitchFamily="34" charset="0"/>
              <a:cs typeface="Arial" pitchFamily="34" charset="0"/>
            </a:endParaRPr>
          </a:p>
        </p:txBody>
      </p:sp>
      <p:sp>
        <p:nvSpPr>
          <p:cNvPr id="6" name="Content Placeholder 5"/>
          <p:cNvSpPr>
            <a:spLocks noGrp="1"/>
          </p:cNvSpPr>
          <p:nvPr>
            <p:ph sz="half" idx="2"/>
          </p:nvPr>
        </p:nvSpPr>
        <p:spPr>
          <a:xfrm>
            <a:off x="765820" y="1052736"/>
            <a:ext cx="10729192" cy="5544616"/>
          </a:xfrm>
        </p:spPr>
        <p:txBody>
          <a:bodyPr>
            <a:normAutofit fontScale="62500" lnSpcReduction="20000"/>
          </a:bodyPr>
          <a:lstStyle/>
          <a:p>
            <a:pPr marL="0" indent="0">
              <a:lnSpc>
                <a:spcPct val="170000"/>
              </a:lnSpc>
              <a:spcBef>
                <a:spcPts val="1200"/>
              </a:spcBef>
              <a:buNone/>
            </a:pPr>
            <a:r>
              <a:rPr lang="en-GB" sz="2600" dirty="0">
                <a:latin typeface="Arial" pitchFamily="34" charset="0"/>
                <a:cs typeface="Arial" pitchFamily="34" charset="0"/>
              </a:rPr>
              <a:t>Example conclusions (making two points for two marks)</a:t>
            </a:r>
          </a:p>
          <a:p>
            <a:pPr marL="0" indent="0">
              <a:lnSpc>
                <a:spcPct val="170000"/>
              </a:lnSpc>
              <a:spcBef>
                <a:spcPts val="1200"/>
              </a:spcBef>
              <a:buNone/>
            </a:pPr>
            <a:r>
              <a:rPr lang="en-GB" sz="2600" dirty="0">
                <a:latin typeface="Arial" pitchFamily="34" charset="0"/>
                <a:cs typeface="Arial" pitchFamily="34" charset="0"/>
              </a:rPr>
              <a:t>Overall it is mostly accurate to state that efforts to reduce the threat of nuclear weapons has been successful.   Although there has been an increase in the number of countries with nuclear weapons, the total number of warheads globally has dramatically reduced between 1985 and 2017 from over 60,000 to under 10,000 as shown in source B.  The reduction in warheads and the global consensus against them as shown in Source A with 122 countries approving the Treaty on the Prohibition of Nuclear Weapons in 2017, means the efforts to reduce threat have, on the whole, been successful.</a:t>
            </a:r>
          </a:p>
          <a:p>
            <a:pPr marL="0" indent="0">
              <a:lnSpc>
                <a:spcPct val="170000"/>
              </a:lnSpc>
              <a:spcBef>
                <a:spcPts val="1200"/>
              </a:spcBef>
              <a:buNone/>
            </a:pPr>
            <a:r>
              <a:rPr lang="en-GB" sz="2600" dirty="0">
                <a:latin typeface="Arial" pitchFamily="34" charset="0"/>
                <a:cs typeface="Arial" pitchFamily="34" charset="0"/>
              </a:rPr>
              <a:t>or</a:t>
            </a:r>
          </a:p>
          <a:p>
            <a:pPr marL="0" indent="0">
              <a:lnSpc>
                <a:spcPct val="170000"/>
              </a:lnSpc>
              <a:spcBef>
                <a:spcPts val="1200"/>
              </a:spcBef>
              <a:buNone/>
            </a:pPr>
            <a:r>
              <a:rPr lang="en-GB" sz="2600" dirty="0">
                <a:latin typeface="Arial" pitchFamily="34" charset="0"/>
                <a:cs typeface="Arial" pitchFamily="34" charset="0"/>
              </a:rPr>
              <a:t>Overall it is mostly inaccurate to state that the efforts to reduce the threat of nuclear weapons has been successful.  Although there has been a reduction in the numbers, the threat has heightened as shown in source B, ‘tensions and uncertainty in international diplomacy have increased.’ with provocative tweets from the President of the United States stating that his nuclear button works.   When there are nuclear weapons in the world, coupled with international tensions, there continues to be a very real threatening danger of them being used to </a:t>
            </a:r>
            <a:r>
              <a:rPr lang="en-GB" sz="2600" dirty="0" err="1">
                <a:latin typeface="Arial" pitchFamily="34" charset="0"/>
                <a:cs typeface="Arial" pitchFamily="34" charset="0"/>
              </a:rPr>
              <a:t>devasting</a:t>
            </a:r>
            <a:r>
              <a:rPr lang="en-GB" sz="2600" dirty="0">
                <a:latin typeface="Arial" pitchFamily="34" charset="0"/>
                <a:cs typeface="Arial" pitchFamily="34" charset="0"/>
              </a:rPr>
              <a:t> effect.</a:t>
            </a:r>
          </a:p>
          <a:p>
            <a:endParaRPr lang="en-GB" dirty="0"/>
          </a:p>
        </p:txBody>
      </p:sp>
    </p:spTree>
    <p:extLst>
      <p:ext uri="{BB962C8B-B14F-4D97-AF65-F5344CB8AC3E}">
        <p14:creationId xmlns:p14="http://schemas.microsoft.com/office/powerpoint/2010/main" val="359012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91C1D1F-CDBB-44ED-BCCA-37073B08FBE2}"/>
              </a:ext>
            </a:extLst>
          </p:cNvPr>
          <p:cNvSpPr>
            <a:spLocks noGrp="1"/>
          </p:cNvSpPr>
          <p:nvPr>
            <p:ph sz="half" idx="1"/>
          </p:nvPr>
        </p:nvSpPr>
        <p:spPr>
          <a:xfrm>
            <a:off x="1217611" y="469776"/>
            <a:ext cx="9753601" cy="1152128"/>
          </a:xfrm>
        </p:spPr>
        <p:txBody>
          <a:bodyPr/>
          <a:lstStyle/>
          <a:p>
            <a:pPr marL="45720" indent="0" algn="ctr">
              <a:buNone/>
            </a:pPr>
            <a:r>
              <a:rPr lang="en-GB" b="1" dirty="0">
                <a:latin typeface="Arial" pitchFamily="34" charset="0"/>
                <a:cs typeface="Arial" pitchFamily="34" charset="0"/>
              </a:rPr>
              <a:t>Remember to check</a:t>
            </a:r>
          </a:p>
        </p:txBody>
      </p:sp>
      <p:sp>
        <p:nvSpPr>
          <p:cNvPr id="4" name="Content Placeholder 3">
            <a:extLst>
              <a:ext uri="{FF2B5EF4-FFF2-40B4-BE49-F238E27FC236}">
                <a16:creationId xmlns:a16="http://schemas.microsoft.com/office/drawing/2014/main" xmlns="" id="{0CF6503D-30E4-47DD-9E01-706C1CAD78A2}"/>
              </a:ext>
            </a:extLst>
          </p:cNvPr>
          <p:cNvSpPr>
            <a:spLocks noGrp="1"/>
          </p:cNvSpPr>
          <p:nvPr>
            <p:ph sz="half" idx="2"/>
          </p:nvPr>
        </p:nvSpPr>
        <p:spPr>
          <a:xfrm>
            <a:off x="909836" y="1261864"/>
            <a:ext cx="10061377" cy="4975448"/>
          </a:xfrm>
        </p:spPr>
        <p:txBody>
          <a:bodyPr/>
          <a:lstStyle/>
          <a:p>
            <a:pPr marL="45720" indent="0">
              <a:buNone/>
            </a:pPr>
            <a:r>
              <a:rPr lang="en-GB" dirty="0">
                <a:latin typeface="Arial" pitchFamily="34" charset="0"/>
                <a:cs typeface="Arial" pitchFamily="34" charset="0"/>
              </a:rPr>
              <a:t>Have you used evidence from all sources?</a:t>
            </a:r>
          </a:p>
          <a:p>
            <a:pPr marL="45720" indent="0">
              <a:buNone/>
            </a:pPr>
            <a:r>
              <a:rPr lang="en-GB" dirty="0">
                <a:latin typeface="Arial" pitchFamily="34" charset="0"/>
                <a:cs typeface="Arial" pitchFamily="34" charset="0"/>
              </a:rPr>
              <a:t>Have you given evidence in </a:t>
            </a:r>
            <a:r>
              <a:rPr lang="en-GB" u="sng" dirty="0">
                <a:latin typeface="Arial" pitchFamily="34" charset="0"/>
                <a:cs typeface="Arial" pitchFamily="34" charset="0"/>
              </a:rPr>
              <a:t>support</a:t>
            </a:r>
            <a:r>
              <a:rPr lang="en-GB" dirty="0">
                <a:latin typeface="Arial" pitchFamily="34" charset="0"/>
                <a:cs typeface="Arial" pitchFamily="34" charset="0"/>
              </a:rPr>
              <a:t> </a:t>
            </a:r>
            <a:r>
              <a:rPr lang="en-GB" b="1" dirty="0">
                <a:solidFill>
                  <a:schemeClr val="accent1">
                    <a:lumMod val="50000"/>
                  </a:schemeClr>
                </a:solidFill>
                <a:latin typeface="Arial" pitchFamily="34" charset="0"/>
                <a:cs typeface="Arial" pitchFamily="34" charset="0"/>
              </a:rPr>
              <a:t>and</a:t>
            </a:r>
            <a:r>
              <a:rPr lang="en-GB" dirty="0">
                <a:latin typeface="Arial" pitchFamily="34" charset="0"/>
                <a:cs typeface="Arial" pitchFamily="34" charset="0"/>
              </a:rPr>
              <a:t> in </a:t>
            </a:r>
            <a:r>
              <a:rPr lang="en-GB" u="sng" dirty="0">
                <a:latin typeface="Arial" pitchFamily="34" charset="0"/>
                <a:cs typeface="Arial" pitchFamily="34" charset="0"/>
              </a:rPr>
              <a:t>opposition</a:t>
            </a:r>
            <a:r>
              <a:rPr lang="en-GB" dirty="0">
                <a:latin typeface="Arial" pitchFamily="34" charset="0"/>
                <a:cs typeface="Arial" pitchFamily="34" charset="0"/>
              </a:rPr>
              <a:t> to the statement?</a:t>
            </a:r>
          </a:p>
          <a:p>
            <a:pPr marL="45720" indent="0">
              <a:buNone/>
            </a:pPr>
            <a:r>
              <a:rPr lang="en-GB" dirty="0">
                <a:latin typeface="Arial" pitchFamily="34" charset="0"/>
                <a:cs typeface="Arial" pitchFamily="34" charset="0"/>
              </a:rPr>
              <a:t>Have you used evaluative language in the conclusion?   </a:t>
            </a:r>
            <a:endParaRPr lang="en-GB" dirty="0" smtClean="0">
              <a:latin typeface="Arial" pitchFamily="34" charset="0"/>
              <a:cs typeface="Arial" pitchFamily="34" charset="0"/>
            </a:endParaRPr>
          </a:p>
          <a:p>
            <a:pPr marL="45720" indent="0">
              <a:buNone/>
            </a:pPr>
            <a:r>
              <a:rPr lang="en-GB" dirty="0" smtClean="0">
                <a:latin typeface="Arial" pitchFamily="34" charset="0"/>
                <a:cs typeface="Arial" pitchFamily="34" charset="0"/>
              </a:rPr>
              <a:t>In </a:t>
            </a:r>
            <a:r>
              <a:rPr lang="en-GB" dirty="0">
                <a:latin typeface="Arial" pitchFamily="34" charset="0"/>
                <a:cs typeface="Arial" pitchFamily="34" charset="0"/>
              </a:rPr>
              <a:t>the conclusion make sure you have NOT used absolutes, such as ‘is accurate’ or ‘is not accurate’.  </a:t>
            </a:r>
            <a:endParaRPr lang="en-GB" dirty="0" smtClean="0">
              <a:latin typeface="Arial" pitchFamily="34" charset="0"/>
              <a:cs typeface="Arial" pitchFamily="34" charset="0"/>
            </a:endParaRPr>
          </a:p>
          <a:p>
            <a:pPr marL="361950" indent="-317500">
              <a:buNone/>
            </a:pPr>
            <a:r>
              <a:rPr lang="en-GB" dirty="0" smtClean="0">
                <a:latin typeface="Arial" pitchFamily="34" charset="0"/>
                <a:cs typeface="Arial" pitchFamily="34" charset="0"/>
              </a:rPr>
              <a:t>	Use </a:t>
            </a:r>
            <a:r>
              <a:rPr lang="en-GB" dirty="0">
                <a:latin typeface="Arial" pitchFamily="34" charset="0"/>
                <a:cs typeface="Arial" pitchFamily="34" charset="0"/>
              </a:rPr>
              <a:t>terms such as considerably accurate, largely accurate, mostly accurate</a:t>
            </a:r>
          </a:p>
          <a:p>
            <a:pPr marL="361950" indent="-317500">
              <a:buNone/>
            </a:pPr>
            <a:r>
              <a:rPr lang="en-GB" dirty="0" smtClean="0">
                <a:latin typeface="Arial" pitchFamily="34" charset="0"/>
                <a:cs typeface="Arial" pitchFamily="34" charset="0"/>
              </a:rPr>
              <a:t>	or</a:t>
            </a:r>
            <a:endParaRPr lang="en-GB" dirty="0">
              <a:latin typeface="Arial" pitchFamily="34" charset="0"/>
              <a:cs typeface="Arial" pitchFamily="34" charset="0"/>
            </a:endParaRPr>
          </a:p>
          <a:p>
            <a:pPr marL="361950" indent="-317500">
              <a:buNone/>
            </a:pPr>
            <a:r>
              <a:rPr lang="en-GB" dirty="0" smtClean="0">
                <a:latin typeface="Arial" pitchFamily="34" charset="0"/>
                <a:cs typeface="Arial" pitchFamily="34" charset="0"/>
              </a:rPr>
              <a:t>	considerably </a:t>
            </a:r>
            <a:r>
              <a:rPr lang="en-GB" dirty="0">
                <a:latin typeface="Arial" pitchFamily="34" charset="0"/>
                <a:cs typeface="Arial" pitchFamily="34" charset="0"/>
              </a:rPr>
              <a:t>inaccurate, quite inaccurate, only true to a small extent.</a:t>
            </a:r>
          </a:p>
          <a:p>
            <a:pPr marL="45720" indent="0">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1580460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orld country report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1">
          <a:schemeClr val="accent1"/>
        </a:lnRef>
        <a:fillRef idx="2">
          <a:schemeClr val="accent1"/>
        </a:fillRef>
        <a:effectRef idx="1">
          <a:schemeClr val="accent1"/>
        </a:effectRef>
        <a:fontRef idx="minor">
          <a:schemeClr val="dk1"/>
        </a:fontRef>
      </a:style>
    </a:spDef>
    <a:lnDef>
      <a:spPr>
        <a:ln/>
      </a:spPr>
      <a:bodyPr/>
      <a:lstStyle/>
      <a:style>
        <a:lnRef idx="3">
          <a:schemeClr val="accent1"/>
        </a:lnRef>
        <a:fillRef idx="0">
          <a:schemeClr val="accent1"/>
        </a:fillRef>
        <a:effectRef idx="2">
          <a:schemeClr val="accent1"/>
        </a:effectRef>
        <a:fontRef idx="minor">
          <a:schemeClr val="tx1"/>
        </a:fontRef>
      </a:style>
    </a:lnDef>
    <a:txDef>
      <a:spPr>
        <a:noFill/>
        <a:ln>
          <a:solidFill>
            <a:schemeClr val="bg2"/>
          </a:solidFill>
        </a:ln>
      </a:spPr>
      <a:bodyPr wrap="none" rtlCol="0">
        <a:spAutoFit/>
      </a:bodyPr>
      <a:lstStyle>
        <a:defPPr>
          <a:lnSpc>
            <a:spcPct val="90000"/>
          </a:lnSpc>
          <a:defRPr sz="2400" dirty="0" err="1" smtClean="0"/>
        </a:defPPr>
      </a:lstStyle>
    </a:txDef>
  </a:objectDefaults>
  <a:extraClrSchemeLst/>
  <a:extLst>
    <a:ext uri="{05A4C25C-085E-4340-85A3-A5531E510DB2}">
      <thm15:themeFamily xmlns:thm15="http://schemas.microsoft.com/office/thememl/2012/main" xmlns="" name="World country report presentation.potx" id="{FF082492-D6CE-444E-B3E8-FB131EDFAC53}" vid="{71BD5CC8-96B3-46A6-8835-37741E8965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World country report presentation</Template>
  <TotalTime>1148</TotalTime>
  <Words>1237</Words>
  <Application>Microsoft Office PowerPoint</Application>
  <PresentationFormat>Custom</PresentationFormat>
  <Paragraphs>94</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World country report presentation</vt:lpstr>
      <vt:lpstr>Peace Education Scotland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Objective questions</dc:title>
  <dc:creator>s skirving</dc:creator>
  <cp:lastModifiedBy>User</cp:lastModifiedBy>
  <cp:revision>97</cp:revision>
  <dcterms:created xsi:type="dcterms:W3CDTF">2020-05-22T08:34:17Z</dcterms:created>
  <dcterms:modified xsi:type="dcterms:W3CDTF">2020-09-28T22:12:16Z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74068500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