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4893" autoAdjust="0"/>
  </p:normalViewPr>
  <p:slideViewPr>
    <p:cSldViewPr snapToGrid="0">
      <p:cViewPr varScale="1">
        <p:scale>
          <a:sx n="77" d="100"/>
          <a:sy n="77" d="100"/>
        </p:scale>
        <p:origin x="69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9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51E80-54A0-4084-92F9-04C9F873F3E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2F86A-266A-4B0C-81E4-29FB490597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493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2F86A-266A-4B0C-81E4-29FB490597C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239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2F86A-266A-4B0C-81E4-29FB490597C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084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9A7D36-4CD5-3F06-477B-3E7BF053D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D2CA0C-0961-DBED-AD8C-F28B29838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7B3E78-87AE-6159-11AD-ED09C2A3B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898865-CAC0-19DC-8824-0FE224BF2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9063D7-327F-203E-763F-CB07B1C5D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470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35AF50-0BEF-5315-2DDE-80297615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E575CFF-F6F2-78CC-AA70-1539949C0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12402F-6F35-E120-357A-3D97C9C5B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77DF71-1713-F961-19C7-E5B4357B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ACA322-6426-9DF7-CB9E-24B9EB3F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65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813E271-1A99-57D3-23FF-E7878548F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D6E1D0F-203A-E336-05D6-450C57C390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DE390A-765B-A223-E402-D03262CB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ED5B68-E153-F7E8-3221-558AD5A0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E09E21-4CB1-2063-5468-FA133A11E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49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A2F5B-1A69-73E9-2AA1-079D1708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2F29EE-845A-F727-066A-2E588D316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B68174-27E3-DB87-E5CD-D95991DA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DD802C1-7D9E-290E-DE06-430A0BF30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E6BE91-A9F8-781A-D426-76CB59457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02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DF2F0-5BC3-DADA-5B5F-5F1055851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B93E3E9-5094-805C-BB45-0CBDDAC3B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AFE1B2-31C1-4AC1-0F52-9D3818C4E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0363CE-23A5-20CF-E4B4-5765921E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5476B8-DD28-961B-F7E7-21418FC6B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83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F2A94C-B167-11CB-28BA-A057B2D8A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82F0CA-7BD6-A509-39B2-D6AB879C24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0928A78-8400-DE0B-BFE9-2C230B5C6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3ED5FE-E9EE-F8F5-04C4-226FACB5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725ED7F-781D-D690-A4C3-5B13ADE5E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B0F535-74C4-1B83-5BA5-CB8F719F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81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80044F-DE90-7622-4973-51F13B0D8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052F5D8-0C23-C92F-D9EF-83583AE64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1744D6-99B6-01F4-CC2A-4497C5D69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1CA2578-FD0D-F020-0F34-B8571784C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1EE4621-8AFB-2AC7-0ABC-0888F899B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8C1DACE-4A0C-6A4B-059A-6BF2F1258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BF7821E-862E-06B5-2A3D-ABBD69D03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F3C9B29-C745-DC3C-C991-C172CF6F9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590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774B8C-D526-F26B-B975-DE3E8A1B7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7FDD706-8F40-7BE4-049A-B478B43DA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87DCF71-FBE0-CF87-D8AE-94CF4F40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F8E5DDD-0FDE-65DA-FE5C-E8D49A3D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85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6764D3C-0119-EEE2-03D6-800EC05A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B561EB9-34B3-7590-31C2-61BB62DB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958E7D-182C-BE35-8994-F5789326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77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FF8141-2FD3-FF57-8245-894EF3498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C1A183-3A88-A16E-BC58-2A2409450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A9917D2-2B58-C6FE-FE22-2A9886680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FB5494-FD53-7391-2D1F-ED9543E1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7DBD887-65CA-7311-9186-EDEBE6F13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8E5D55-4C19-095C-2561-F7875EAA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21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3C7918-150A-4DD8-E908-48056285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FF9585-5AA5-B463-A15D-01380C6895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06CDB4-C668-1319-AE72-49E3AE3DF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8EC246-CF1E-9797-5665-F64FE5F5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BBC1ED-50BB-98E3-153A-D72B11585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CBB0A4-B6BE-A02E-1CAA-543BCBF2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76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300A210-A551-D463-B84B-409387A5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68AF00-B70F-D4C5-415F-3A7A2F942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DB5B2C-5CBF-8EF4-C4B4-32BD7FE5D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BD385-0875-4394-9D26-3E008AD534D2}" type="datetimeFigureOut">
              <a:rPr lang="en-GB" smtClean="0"/>
              <a:t>13/08/2025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D1BBF-D05C-2239-DA37-E4AED21DF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4BB4AA-9776-3B7D-04C9-093BAB29B2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9557C-C86C-4543-B06C-5D4F2DE7B3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85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wmf"/><Relationship Id="rId4" Type="http://schemas.openxmlformats.org/officeDocument/2006/relationships/hyperlink" Target="https://www.peaceeducationscotland.org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VunlJOyfB0" TargetMode="External"/><Relationship Id="rId2" Type="http://schemas.openxmlformats.org/officeDocument/2006/relationships/hyperlink" Target="https://www.youtube.com/watch?v=5iPH-br_eJ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meo.com/78978823" TargetMode="External"/><Relationship Id="rId5" Type="http://schemas.openxmlformats.org/officeDocument/2006/relationships/hyperlink" Target="https://vimeo.com/78979265" TargetMode="External"/><Relationship Id="rId4" Type="http://schemas.openxmlformats.org/officeDocument/2006/relationships/hyperlink" Target="https://www.youtube.com/watch?v=QrPAqHPInW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mAZ3_m73I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.com/talks/oliver_irvine_why_nuclear_deterrence_does_not_work?subtitle=en" TargetMode="External"/><Relationship Id="rId2" Type="http://schemas.openxmlformats.org/officeDocument/2006/relationships/hyperlink" Target="https://www.youtube.com/shorts/GGKtEz5Hc2w?si=OIanxLZvZGC7Hure&amp;cbrd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CX40aUzD7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r.org/article/what-are-irans-nuclear-and-missile-capabilities" TargetMode="External"/><Relationship Id="rId2" Type="http://schemas.openxmlformats.org/officeDocument/2006/relationships/hyperlink" Target="https://www.youtube.com/watch?v=5NLf7O6BF6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wWW3sbk4EU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As5EOBUDcs" TargetMode="External"/><Relationship Id="rId2" Type="http://schemas.openxmlformats.org/officeDocument/2006/relationships/hyperlink" Target="https://www.youtube.com/watch?v=iRYZjOuUnl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26" y="1258388"/>
            <a:ext cx="5408022" cy="5408022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-235131" y="349009"/>
            <a:ext cx="12579531" cy="665574"/>
          </a:xfrm>
          <a:prstGeom prst="rect">
            <a:avLst/>
          </a:prstGeom>
          <a:solidFill>
            <a:srgbClr val="0063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E1E42E-9B85-8EC1-4599-6BA2B8926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766" y="1748756"/>
            <a:ext cx="5486400" cy="3946649"/>
          </a:xfrm>
        </p:spPr>
        <p:txBody>
          <a:bodyPr>
            <a:normAutofit/>
          </a:bodyPr>
          <a:lstStyle/>
          <a:p>
            <a:r>
              <a:rPr lang="en-GB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Nuclear Deterrence </a:t>
            </a:r>
            <a: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and </a:t>
            </a:r>
            <a:b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Israel’s </a:t>
            </a:r>
            <a:r>
              <a:rPr lang="en-GB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Nuclear Weapons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3ABCC90-221E-B687-034D-0F2B90199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400" y="6335487"/>
            <a:ext cx="9144000" cy="346166"/>
          </a:xfrm>
        </p:spPr>
        <p:txBody>
          <a:bodyPr>
            <a:normAutofit/>
          </a:bodyPr>
          <a:lstStyle/>
          <a:p>
            <a:r>
              <a:rPr lang="en-GB" sz="1600" dirty="0" smtClean="0">
                <a:hlinkClick r:id="rId4"/>
              </a:rPr>
              <a:t>www.peaceeducationscotland.org</a:t>
            </a:r>
            <a:endParaRPr lang="en-GB" sz="1600" dirty="0"/>
          </a:p>
          <a:p>
            <a:endParaRPr lang="en-GB" dirty="0"/>
          </a:p>
        </p:txBody>
      </p:sp>
      <p:pic>
        <p:nvPicPr>
          <p:cNvPr id="20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91" y="179102"/>
            <a:ext cx="1047509" cy="108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52400" y="6096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1504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359599" y="478277"/>
            <a:ext cx="34708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636838" algn="ctr"/>
                <a:tab pos="2984500" algn="ctr"/>
                <a:tab pos="5273675" algn="r"/>
                <a:tab pos="59690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6838" algn="ctr"/>
                <a:tab pos="2984500" algn="ctr"/>
                <a:tab pos="5273675" algn="r"/>
                <a:tab pos="5969000" algn="r"/>
              </a:tabLst>
            </a:pPr>
            <a:r>
              <a:rPr kumimoji="0" lang="en-GB" altLang="en-US" sz="20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Peace Education Scotland</a:t>
            </a:r>
            <a:endParaRPr kumimoji="0" lang="en-GB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8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521" y="332510"/>
            <a:ext cx="10900489" cy="950026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Update: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Iran - Israel War, June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85" y="1696254"/>
            <a:ext cx="11295676" cy="1773456"/>
          </a:xfrm>
        </p:spPr>
        <p:txBody>
          <a:bodyPr>
            <a:noAutofit/>
          </a:bodyPr>
          <a:lstStyle/>
          <a:p>
            <a:pPr marL="457200" lvl="1" indent="0">
              <a:lnSpc>
                <a:spcPts val="3400"/>
              </a:lnSpc>
              <a:spcAft>
                <a:spcPts val="80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  <a:r>
              <a:rPr lang="en-GB" sz="18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18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During the </a:t>
            </a: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Gaza Conflict 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and the wider </a:t>
            </a: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Middle Eastern Crisis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 an armed conflict began on 13th June 2025 when Israel </a:t>
            </a: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launched a surprise attack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on Iran.</a:t>
            </a:r>
            <a:b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Key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military and nuclear facilities were targeted, and several of Iran’s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military leaders, nuclear scientists, and politicians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were killed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016DC6-DFB5-182F-DC81-681109FED65A}"/>
              </a:ext>
            </a:extLst>
          </p:cNvPr>
          <p:cNvSpPr txBox="1"/>
          <p:nvPr/>
        </p:nvSpPr>
        <p:spPr>
          <a:xfrm>
            <a:off x="388585" y="1165549"/>
            <a:ext cx="1128776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15000"/>
              </a:lnSpc>
              <a:spcAft>
                <a:spcPts val="600"/>
              </a:spcAft>
            </a:pPr>
            <a:r>
              <a:rPr lang="en-GB" sz="2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Often </a:t>
            </a:r>
            <a:r>
              <a:rPr lang="en-GB" sz="2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referred to as the </a:t>
            </a:r>
            <a:r>
              <a:rPr lang="en-GB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Twelve </a:t>
            </a:r>
            <a:r>
              <a:rPr lang="en-GB" sz="2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 </a:t>
            </a:r>
            <a:r>
              <a:rPr lang="en-GB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90673" y="3502086"/>
            <a:ext cx="11295676" cy="1007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ts val="3400"/>
              </a:lnSpc>
              <a:spcAft>
                <a:spcPts val="800"/>
              </a:spcAft>
              <a:buNone/>
            </a:pP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Iranian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Response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- Iran retaliated with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missile and drone strikes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against Israeli cities and military sites.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The Houthis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, allied to Iran, also fired several missiles at Israel.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2761" y="4518780"/>
            <a:ext cx="11295676" cy="1007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ts val="3400"/>
              </a:lnSpc>
              <a:spcAft>
                <a:spcPts val="800"/>
              </a:spcAft>
              <a:buNone/>
            </a:pP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Further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Escalation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- On the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ninth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 day of the conflict, the USA bombed three Iranian nuclear sites in ‘</a:t>
            </a:r>
            <a:r>
              <a:rPr lang="en-GB" sz="1800" i="1" dirty="0">
                <a:latin typeface="Arial" panose="020B0604020202020204" pitchFamily="34" charset="0"/>
                <a:ea typeface="Times New Roman" panose="02020603050405020304" pitchFamily="18" charset="0"/>
              </a:rPr>
              <a:t>Operation Midnight Hammer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’. Iran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retaliated by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firing missiles at a US Base in Qatar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94849" y="5535474"/>
            <a:ext cx="11295676" cy="1007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ts val="3400"/>
              </a:lnSpc>
              <a:spcAft>
                <a:spcPts val="800"/>
              </a:spcAft>
              <a:buNone/>
            </a:pPr>
            <a:r>
              <a:rPr lang="en-GB" sz="18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Ceasefire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- Under pressure from the USA, on 24th June 2025, Israel and Iran </a:t>
            </a:r>
            <a:r>
              <a:rPr lang="en-GB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agreed to a ceasefire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GB" sz="18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4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EBFD31-BE96-6245-3D8C-182038AD3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Background about nuclear weapons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D72251-8B63-8393-0FA6-CB6DBC2AD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Some video links </a:t>
            </a: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2"/>
              </a:rPr>
              <a:t>What if We Nuke a City? - YouTube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(approx. 9 mins) shows the destructive power of a nuclear bomb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Mutually Assured Destruction - YouTube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(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approx. 3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mins)  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‘MAD’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Mutually Assured Destruction - Nuclear Fallout - YouTube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(approx. 9 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mins)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includes the Cold War and Cuban Missile 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Crisis</a:t>
            </a: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Nuclear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Explosions </a:t>
            </a: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-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Vimeo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(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approx.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 mins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The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Nuclear Weapons Debate </a:t>
            </a: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6"/>
              </a:rPr>
              <a:t>– Vimeo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(approx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GB" sz="1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mins)</a:t>
            </a:r>
          </a:p>
          <a:p>
            <a:pPr marL="457200">
              <a:lnSpc>
                <a:spcPct val="115000"/>
              </a:lnSpc>
              <a:spcAft>
                <a:spcPts val="600"/>
              </a:spcAft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4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051AB7-D59C-457F-CC21-BAE6B4BB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‘nuclear deterrence’?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3049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Nuclear deterrence is the idea that possessing nuclear weapons prevents others from attacking because of the threat of devastating retaliation. </a:t>
            </a:r>
          </a:p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countries, including Israel, possess nuclear weapons. </a:t>
            </a:r>
          </a:p>
          <a:p>
            <a:pPr marL="0" indent="0">
              <a:buNone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States who possess nuclear weapons claim that this deters other states from attacking them.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FF90B48-03BE-DBA2-114A-9DDFBF00D0C8}"/>
              </a:ext>
            </a:extLst>
          </p:cNvPr>
          <p:cNvSpPr txBox="1"/>
          <p:nvPr/>
        </p:nvSpPr>
        <p:spPr>
          <a:xfrm>
            <a:off x="838200" y="4223611"/>
            <a:ext cx="10276840" cy="1442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Deterrence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, threat and credibility in the nuclear age - </a:t>
            </a:r>
            <a:r>
              <a:rPr lang="en-GB" sz="2000" u="sng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Youtube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(approx. 4mins)</a:t>
            </a:r>
          </a:p>
          <a:p>
            <a:pPr>
              <a:lnSpc>
                <a:spcPct val="2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11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5BF92F-98C6-EF47-E6DF-F2F380D3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What is ‘nuclear deterrence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’?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(contd.)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0642C6-44C1-FCEC-FEDF-2EA422511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88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Despite having nuclear weapons, states that have them have been attacked or drawn into a war.</a:t>
            </a:r>
            <a:endParaRPr lang="en-GB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ABC6E0-B6DD-05F5-3731-907C1A924DF3}"/>
              </a:ext>
            </a:extLst>
          </p:cNvPr>
          <p:cNvSpPr txBox="1"/>
          <p:nvPr/>
        </p:nvSpPr>
        <p:spPr>
          <a:xfrm>
            <a:off x="838200" y="3513909"/>
            <a:ext cx="9690463" cy="2576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Falklands War when Argentina attacked the British dependency, the Falkland Islands, is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 good example: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The Falklands War </a:t>
            </a:r>
            <a:r>
              <a:rPr lang="en-GB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– </a:t>
            </a:r>
            <a:r>
              <a:rPr lang="en-GB" u="sng" dirty="0" err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Youtube</a:t>
            </a:r>
            <a:r>
              <a:rPr lang="en-GB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Short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(approx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 min)</a:t>
            </a:r>
          </a:p>
          <a:p>
            <a:endParaRPr lang="en-GB" u="sng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Also: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Why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Nuclear Deterrence Does Not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Work –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Youtube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(approx.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7 mins)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i="0" dirty="0">
              <a:solidFill>
                <a:srgbClr val="0F0F0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78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C882CC-E4AB-DB88-CA21-839CDE281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45880" cy="156817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Aft>
                <a:spcPts val="600"/>
              </a:spcAft>
              <a:tabLst>
                <a:tab pos="457200" algn="l"/>
              </a:tabLst>
            </a:pP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Case Study: Israel’s Nuclear Weapons and </a:t>
            </a:r>
            <a:r>
              <a:rPr lang="en-GB" sz="3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GB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Yom Kippur War </a:t>
            </a:r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5E7BC4-D0C3-1E91-995E-79A742315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495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dirty="0">
                <a:effectLst/>
                <a:ea typeface="Calibri" panose="020F0502020204030204" pitchFamily="34" charset="0"/>
              </a:rPr>
              <a:t/>
            </a:r>
            <a:br>
              <a:rPr lang="en-GB" sz="2800" dirty="0">
                <a:effectLst/>
                <a:ea typeface="Calibri" panose="020F0502020204030204" pitchFamily="34" charset="0"/>
              </a:rPr>
            </a:br>
            <a:r>
              <a:rPr lang="en-GB" sz="2800" b="1" dirty="0">
                <a:effectLst/>
                <a:ea typeface="Times New Roman" panose="02020603050405020304" pitchFamily="18" charset="0"/>
              </a:rPr>
              <a:t>The Yom Kippur War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 (1973) Egypt and Syria launched a surprise attack on Israel in a bid to regain lost territory. It </a:t>
            </a:r>
            <a:r>
              <a:rPr lang="en-GB" sz="2800" dirty="0" smtClean="0">
                <a:effectLst/>
                <a:ea typeface="Times New Roman" panose="02020603050405020304" pitchFamily="18" charset="0"/>
              </a:rPr>
              <a:t>is 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generally agreed that both countries knew that </a:t>
            </a:r>
            <a:r>
              <a:rPr lang="en-GB" sz="2800" dirty="0" smtClean="0">
                <a:effectLst/>
                <a:ea typeface="Times New Roman" panose="02020603050405020304" pitchFamily="18" charset="0"/>
              </a:rPr>
              <a:t>Israel 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possessed </a:t>
            </a:r>
            <a:r>
              <a:rPr lang="en-GB" sz="2800" dirty="0" smtClean="0">
                <a:effectLst/>
                <a:ea typeface="Times New Roman" panose="02020603050405020304" pitchFamily="18" charset="0"/>
              </a:rPr>
              <a:t>nuclear </a:t>
            </a:r>
            <a:r>
              <a:rPr lang="en-GB" sz="2800" dirty="0">
                <a:effectLst/>
                <a:ea typeface="Times New Roman" panose="02020603050405020304" pitchFamily="18" charset="0"/>
              </a:rPr>
              <a:t>weapons. </a:t>
            </a:r>
            <a:r>
              <a:rPr lang="en-GB" sz="2800" dirty="0">
                <a:effectLst/>
                <a:ea typeface="Calibri" panose="020F0502020204030204" pitchFamily="34" charset="0"/>
              </a:rPr>
              <a:t/>
            </a:r>
            <a:br>
              <a:rPr lang="en-GB" sz="2800" dirty="0">
                <a:effectLst/>
                <a:ea typeface="Calibri" panose="020F0502020204030204" pitchFamily="34" charset="0"/>
              </a:rPr>
            </a:br>
            <a:r>
              <a:rPr lang="en-GB" sz="2800" dirty="0">
                <a:effectLst/>
                <a:ea typeface="Calibri" panose="020F0502020204030204" pitchFamily="34" charset="0"/>
              </a:rPr>
              <a:t>        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199" y="3984170"/>
            <a:ext cx="10670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Yom Kippur War - YouTube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(approx. 3mins)</a:t>
            </a:r>
          </a:p>
        </p:txBody>
      </p:sp>
    </p:spTree>
    <p:extLst>
      <p:ext uri="{BB962C8B-B14F-4D97-AF65-F5344CB8AC3E}">
        <p14:creationId xmlns:p14="http://schemas.microsoft.com/office/powerpoint/2010/main" val="79821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2CED9A-A58F-D97B-6FD1-A65291B37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8188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Exploring the Dangers and Destabilising Influence of Nuclear Weapons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2CE254-C45C-08C2-B52A-A6C904E4E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7310"/>
            <a:ext cx="10515600" cy="8855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GB" sz="1800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3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en-GB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 might Israel want to have nuclear weapons?</a:t>
            </a:r>
            <a:endParaRPr lang="en-GB" sz="3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3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714E2B-A629-9868-C80D-C28660134F95}"/>
              </a:ext>
            </a:extLst>
          </p:cNvPr>
          <p:cNvSpPr txBox="1"/>
          <p:nvPr/>
        </p:nvSpPr>
        <p:spPr>
          <a:xfrm>
            <a:off x="838200" y="2004198"/>
            <a:ext cx="7279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False Sense of Security?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F808D47-8E3C-D453-5830-7FA844A0F4FA}"/>
              </a:ext>
            </a:extLst>
          </p:cNvPr>
          <p:cNvSpPr txBox="1"/>
          <p:nvPr/>
        </p:nvSpPr>
        <p:spPr>
          <a:xfrm>
            <a:off x="838200" y="2590802"/>
            <a:ext cx="846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having nuclear weapons create a false sense of security? </a:t>
            </a: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B9474D-F4D0-FDAB-37D8-4B3FDFBCB456}"/>
              </a:ext>
            </a:extLst>
          </p:cNvPr>
          <p:cNvSpPr txBox="1"/>
          <p:nvPr/>
        </p:nvSpPr>
        <p:spPr>
          <a:xfrm>
            <a:off x="838200" y="3115994"/>
            <a:ext cx="10342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possession of nuclear weapons does not give Israel a sense of security at all, false or real. The public live with an overarching sense of insecurity, despite having nuclear weapons.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A431AF5-68BD-27D1-2994-F855C3D62872}"/>
              </a:ext>
            </a:extLst>
          </p:cNvPr>
          <p:cNvSpPr txBox="1"/>
          <p:nvPr/>
        </p:nvSpPr>
        <p:spPr>
          <a:xfrm>
            <a:off x="838200" y="3856835"/>
            <a:ext cx="1034288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Poll after poll reveals that 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Israelis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live in a constant state of fear from </a:t>
            </a:r>
            <a:r>
              <a:rPr lang="en-GB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their 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neighbours and the position of nuclear weapons does not lessen that sense of fear.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0A6217-4670-643A-AC55-086E2172F3AC}"/>
              </a:ext>
            </a:extLst>
          </p:cNvPr>
          <p:cNvSpPr txBox="1"/>
          <p:nvPr/>
        </p:nvSpPr>
        <p:spPr>
          <a:xfrm>
            <a:off x="838200" y="4616768"/>
            <a:ext cx="10678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Being in that sense of fear does not of course mean that Israelis want to give up nuclear weapons but equally it contributes nothing to a sense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of </a:t>
            </a:r>
            <a:r>
              <a:rPr lang="en-GB" sz="180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security.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095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4373B5-7845-715C-3C8E-B0D3A50E2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5334000"/>
            <a:ext cx="11018520" cy="1310640"/>
          </a:xfrm>
        </p:spPr>
        <p:txBody>
          <a:bodyPr>
            <a:normAutofit fontScale="62500" lnSpcReduction="20000"/>
          </a:bodyPr>
          <a:lstStyle/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29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Escalation:</a:t>
            </a:r>
          </a:p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29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GB" sz="29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ossession </a:t>
            </a:r>
            <a:r>
              <a:rPr lang="en-GB" sz="2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nuclear weapons have not always prevented smaller conflicts or tensions from escalating in different regions. An example to consider:  </a:t>
            </a:r>
            <a:r>
              <a:rPr lang="en-GB" sz="29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India and Pakistan - </a:t>
            </a:r>
            <a:r>
              <a:rPr lang="en-GB" sz="2900" u="sng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Youtube</a:t>
            </a:r>
            <a:r>
              <a:rPr lang="en-GB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GB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GB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900" dirty="0">
                <a:latin typeface="Arial" panose="020B0604020202020204" pitchFamily="34" charset="0"/>
                <a:cs typeface="Arial" panose="020B0604020202020204" pitchFamily="34" charset="0"/>
              </a:rPr>
              <a:t>9mins</a:t>
            </a:r>
            <a:r>
              <a:rPr lang="en-GB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016DC6-DFB5-182F-DC81-681109FED65A}"/>
              </a:ext>
            </a:extLst>
          </p:cNvPr>
          <p:cNvSpPr txBox="1"/>
          <p:nvPr/>
        </p:nvSpPr>
        <p:spPr>
          <a:xfrm>
            <a:off x="341085" y="1424854"/>
            <a:ext cx="11287760" cy="2511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endParaRPr lang="en-GB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Regional Tensions: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Israel’s possession of nuclear weapons has led to increased tensions in the Middle East.  This may encourage other countries,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such as Iran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to develop a nuclear weapons programme. The more countries that have nuclear weapons (nuclear proliferation) the more difficult it is to pursue international nuclear arms treaties.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EB039B-F2C9-7BA7-070D-05051317F8E6}"/>
              </a:ext>
            </a:extLst>
          </p:cNvPr>
          <p:cNvSpPr txBox="1"/>
          <p:nvPr/>
        </p:nvSpPr>
        <p:spPr>
          <a:xfrm>
            <a:off x="335280" y="3736763"/>
            <a:ext cx="11430000" cy="144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Accidents and Miscalculations: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lvl="1">
              <a:lnSpc>
                <a:spcPct val="115000"/>
              </a:lnSpc>
              <a:spcAft>
                <a:spcPts val="600"/>
              </a:spcAft>
            </a:pP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</a:rPr>
              <a:t>Possessing nuclear weapons increases</a:t>
            </a:r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the risks of accidents, misunderstandings, or the possibility of nuclear weapons falling into the wrong hands, which could have catastrophic consequences. </a:t>
            </a:r>
            <a:r>
              <a:rPr lang="en-GB" sz="18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The history of the Cuban Missile Crisis </a:t>
            </a: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– </a:t>
            </a:r>
            <a:r>
              <a:rPr lang="en-GB" sz="1800" u="sng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YouTube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(approx. 5mins)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7818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Arial" panose="020B0604020202020204" pitchFamily="34" charset="0"/>
                <a:ea typeface="Times New Roman" panose="02020603050405020304" pitchFamily="18" charset="0"/>
              </a:rPr>
              <a:t>Exploring the Dangers and Destabilising Influence of Nuclear </a:t>
            </a:r>
            <a:r>
              <a:rPr lang="en-GB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Weapons </a:t>
            </a:r>
            <a:r>
              <a:rPr lang="en-GB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(contd.)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794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21C59C1-9345-8F17-1F0E-3451FE987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5634"/>
            <a:ext cx="10515600" cy="355132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uclear deterrence does not always prevent conflict.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uclear weapons can increase the risk of war, accidents, and regional instability.</a:t>
            </a:r>
            <a:endParaRPr lang="en-GB" b="1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B3B87FA1-1513-3654-29C7-FBBDC27B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4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1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7CCA03-9CD8-14F3-E261-7C9822348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637" y="1969318"/>
            <a:ext cx="10160726" cy="3138259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Short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infographic video about Israel-Palestine 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The </a:t>
            </a:r>
            <a:r>
              <a:rPr lang="en-GB" sz="24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Israel-Palestine conflict: a brief, simple history - </a:t>
            </a:r>
            <a:r>
              <a:rPr lang="en-GB" sz="2400" u="sng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Youtube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(approx. 10mins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10 minute video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history of </a:t>
            </a:r>
            <a:r>
              <a:rPr lang="en-GB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Israel-Palestine</a:t>
            </a:r>
            <a:br>
              <a:rPr lang="en-GB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2400" u="sng" dirty="0" smtClean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Rory </a:t>
            </a:r>
            <a:r>
              <a:rPr lang="en-GB" sz="24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Stewart Attempts to Explain the History of Israel-Palestine in 10 Minutes - YouTube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approx.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en-GB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mins)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 into the conflict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6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680</Words>
  <Application>Microsoft Office PowerPoint</Application>
  <PresentationFormat>Widescreen</PresentationFormat>
  <Paragraphs>58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Roboto</vt:lpstr>
      <vt:lpstr>Times New Roman</vt:lpstr>
      <vt:lpstr>Office Theme</vt:lpstr>
      <vt:lpstr>Nuclear Deterrence  and  Israel’s Nuclear Weapons  </vt:lpstr>
      <vt:lpstr>Background about nuclear weapons</vt:lpstr>
      <vt:lpstr>What is ‘nuclear deterrence’?</vt:lpstr>
      <vt:lpstr>What is ‘nuclear deterrence’? (contd.)</vt:lpstr>
      <vt:lpstr>Case Study: Israel’s Nuclear Weapons and the Yom Kippur War </vt:lpstr>
      <vt:lpstr>Exploring the Dangers and Destabilising Influence of Nuclear Weapons </vt:lpstr>
      <vt:lpstr>Exploring the Dangers and Destabilising Influence of Nuclear Weapons (contd.)</vt:lpstr>
      <vt:lpstr>Summary</vt:lpstr>
      <vt:lpstr>Background into the conflict</vt:lpstr>
      <vt:lpstr>Update: Iran - Israel War, June 2025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Deterrence and Israel’s Nuclear Weapons</dc:title>
  <dc:creator>s skirving</dc:creator>
  <cp:lastModifiedBy>Microsoft account</cp:lastModifiedBy>
  <cp:revision>18</cp:revision>
  <dcterms:created xsi:type="dcterms:W3CDTF">2024-12-16T20:28:24Z</dcterms:created>
  <dcterms:modified xsi:type="dcterms:W3CDTF">2025-08-13T17:35:40Z</dcterms:modified>
</cp:coreProperties>
</file>